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3" r:id="rId1"/>
    <p:sldMasterId id="2147483729" r:id="rId2"/>
    <p:sldMasterId id="2147483742" r:id="rId3"/>
  </p:sldMasterIdLst>
  <p:notesMasterIdLst>
    <p:notesMasterId r:id="rId51"/>
  </p:notesMasterIdLst>
  <p:sldIdLst>
    <p:sldId id="394" r:id="rId4"/>
    <p:sldId id="260" r:id="rId5"/>
    <p:sldId id="261" r:id="rId6"/>
    <p:sldId id="262" r:id="rId7"/>
    <p:sldId id="294" r:id="rId8"/>
    <p:sldId id="263" r:id="rId9"/>
    <p:sldId id="264" r:id="rId10"/>
    <p:sldId id="339" r:id="rId11"/>
    <p:sldId id="335" r:id="rId12"/>
    <p:sldId id="340" r:id="rId13"/>
    <p:sldId id="337" r:id="rId14"/>
    <p:sldId id="341" r:id="rId15"/>
    <p:sldId id="342" r:id="rId16"/>
    <p:sldId id="269" r:id="rId17"/>
    <p:sldId id="345" r:id="rId18"/>
    <p:sldId id="348" r:id="rId19"/>
    <p:sldId id="395" r:id="rId20"/>
    <p:sldId id="349" r:id="rId21"/>
    <p:sldId id="350" r:id="rId22"/>
    <p:sldId id="357" r:id="rId23"/>
    <p:sldId id="360" r:id="rId24"/>
    <p:sldId id="361" r:id="rId25"/>
    <p:sldId id="396" r:id="rId26"/>
    <p:sldId id="397" r:id="rId27"/>
    <p:sldId id="398" r:id="rId28"/>
    <p:sldId id="351" r:id="rId29"/>
    <p:sldId id="362" r:id="rId30"/>
    <p:sldId id="359" r:id="rId31"/>
    <p:sldId id="358" r:id="rId32"/>
    <p:sldId id="368" r:id="rId33"/>
    <p:sldId id="370" r:id="rId34"/>
    <p:sldId id="382" r:id="rId35"/>
    <p:sldId id="369" r:id="rId36"/>
    <p:sldId id="383" r:id="rId37"/>
    <p:sldId id="384" r:id="rId38"/>
    <p:sldId id="385" r:id="rId39"/>
    <p:sldId id="386" r:id="rId40"/>
    <p:sldId id="387" r:id="rId41"/>
    <p:sldId id="388" r:id="rId42"/>
    <p:sldId id="390" r:id="rId43"/>
    <p:sldId id="389" r:id="rId44"/>
    <p:sldId id="391" r:id="rId45"/>
    <p:sldId id="392" r:id="rId46"/>
    <p:sldId id="366" r:id="rId47"/>
    <p:sldId id="367" r:id="rId48"/>
    <p:sldId id="381" r:id="rId49"/>
    <p:sldId id="33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22" autoAdjust="0"/>
    <p:restoredTop sz="82989" autoAdjust="0"/>
  </p:normalViewPr>
  <p:slideViewPr>
    <p:cSldViewPr>
      <p:cViewPr varScale="1">
        <p:scale>
          <a:sx n="61" d="100"/>
          <a:sy n="61" d="100"/>
        </p:scale>
        <p:origin x="-750" y="-84"/>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1FF56-2568-46EB-97BB-208B51C1FA87}" type="datetimeFigureOut">
              <a:rPr lang="en-US" smtClean="0"/>
              <a:pPr/>
              <a:t>5/15/2011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62C78-4718-4B68-B454-ABD1AB6224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verything2.com/title/ordeal+poison" TargetMode="External"/><Relationship Id="rId13" Type="http://schemas.openxmlformats.org/officeDocument/2006/relationships/hyperlink" Target="http://everything2.com/title/Calabar" TargetMode="External"/><Relationship Id="rId3" Type="http://schemas.openxmlformats.org/officeDocument/2006/relationships/hyperlink" Target="http://everything2.com/title/poison" TargetMode="External"/><Relationship Id="rId7" Type="http://schemas.openxmlformats.org/officeDocument/2006/relationships/hyperlink" Target="http://everything2.com/title/witch+trial" TargetMode="External"/><Relationship Id="rId12" Type="http://schemas.openxmlformats.org/officeDocument/2006/relationships/hyperlink" Target="http://everything2.com/title/webpag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verything2.com/title/innocent" TargetMode="External"/><Relationship Id="rId11" Type="http://schemas.openxmlformats.org/officeDocument/2006/relationships/hyperlink" Target="http://everything2.com/title/dubious+science" TargetMode="External"/><Relationship Id="rId5" Type="http://schemas.openxmlformats.org/officeDocument/2006/relationships/hyperlink" Target="http://everything2.com/title/guilty" TargetMode="External"/><Relationship Id="rId15" Type="http://schemas.openxmlformats.org/officeDocument/2006/relationships/hyperlink" Target="http://everything2.com/title/Nigeria" TargetMode="External"/><Relationship Id="rId10" Type="http://schemas.openxmlformats.org/officeDocument/2006/relationships/hyperlink" Target="http://everything2.com/title/superstition" TargetMode="External"/><Relationship Id="rId4" Type="http://schemas.openxmlformats.org/officeDocument/2006/relationships/hyperlink" Target="http://everything2.com/title/accused" TargetMode="External"/><Relationship Id="rId9" Type="http://schemas.openxmlformats.org/officeDocument/2006/relationships/hyperlink" Target="http://everything2.com/title/dose" TargetMode="External"/><Relationship Id="rId14" Type="http://schemas.openxmlformats.org/officeDocument/2006/relationships/hyperlink" Target="http://everything2.com/title/Physostigma+venosu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rooksidepress.org/Products/OperationalMedicine/DATA/operationalmed/Manuals/red%20handbook/Images/decon%20slide%2029.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smtClean="0">
                <a:hlinkClick r:id="rId3" tooltip="poison"/>
              </a:rPr>
              <a:t>poison</a:t>
            </a:r>
            <a:r>
              <a:rPr lang="en-US" dirty="0" smtClean="0"/>
              <a:t> given to the </a:t>
            </a:r>
            <a:r>
              <a:rPr lang="en-US" dirty="0" smtClean="0">
                <a:hlinkClick r:id="rId4" tooltip="accused"/>
              </a:rPr>
              <a:t>accused</a:t>
            </a:r>
            <a:r>
              <a:rPr lang="en-US" dirty="0" smtClean="0"/>
              <a:t> to determine </a:t>
            </a:r>
            <a:r>
              <a:rPr lang="en-US" dirty="0" smtClean="0">
                <a:hlinkClick r:id="rId5" tooltip="guilty"/>
              </a:rPr>
              <a:t>guilt</a:t>
            </a:r>
            <a:r>
              <a:rPr lang="en-US" dirty="0" smtClean="0"/>
              <a:t> or </a:t>
            </a:r>
            <a:r>
              <a:rPr lang="en-US" dirty="0" smtClean="0">
                <a:hlinkClick r:id="rId6" tooltip="innocent"/>
              </a:rPr>
              <a:t>innocence</a:t>
            </a:r>
            <a:r>
              <a:rPr lang="en-US" dirty="0" smtClean="0"/>
              <a:t>. Like a </a:t>
            </a:r>
            <a:r>
              <a:rPr lang="en-US" dirty="0" smtClean="0">
                <a:hlinkClick r:id="rId7" tooltip="witch trial"/>
              </a:rPr>
              <a:t>witch trial</a:t>
            </a:r>
            <a:r>
              <a:rPr lang="en-US" dirty="0" smtClean="0"/>
              <a:t>, the idea behind the </a:t>
            </a:r>
            <a:r>
              <a:rPr lang="en-US" dirty="0" smtClean="0">
                <a:hlinkClick r:id="rId8" tooltip="ordeal poison"/>
              </a:rPr>
              <a:t>ordeal poison</a:t>
            </a:r>
            <a:r>
              <a:rPr lang="en-US" dirty="0" smtClean="0"/>
              <a:t> was that the </a:t>
            </a:r>
            <a:r>
              <a:rPr lang="en-US" dirty="0" smtClean="0">
                <a:hlinkClick r:id="rId5" tooltip="guilty"/>
              </a:rPr>
              <a:t>guilty</a:t>
            </a:r>
            <a:r>
              <a:rPr lang="en-US" dirty="0" smtClean="0"/>
              <a:t> would die and the </a:t>
            </a:r>
            <a:r>
              <a:rPr lang="en-US" dirty="0" smtClean="0">
                <a:hlinkClick r:id="rId6" tooltip="innocent"/>
              </a:rPr>
              <a:t>innocent</a:t>
            </a:r>
            <a:r>
              <a:rPr lang="en-US" dirty="0" smtClean="0"/>
              <a:t> would live when </a:t>
            </a:r>
            <a:r>
              <a:rPr lang="en-US" dirty="0" smtClean="0">
                <a:hlinkClick r:id="rId9" tooltip="dose"/>
              </a:rPr>
              <a:t>dosed</a:t>
            </a:r>
            <a:r>
              <a:rPr lang="en-US" dirty="0" smtClean="0"/>
              <a:t>. </a:t>
            </a:r>
          </a:p>
          <a:p>
            <a:r>
              <a:rPr lang="en-US" dirty="0" smtClean="0"/>
              <a:t>I had always thought that </a:t>
            </a:r>
            <a:r>
              <a:rPr lang="en-US" dirty="0" smtClean="0">
                <a:hlinkClick r:id="rId8" tooltip="ordeal poison"/>
              </a:rPr>
              <a:t>ordeal poisons</a:t>
            </a:r>
            <a:r>
              <a:rPr lang="en-US" dirty="0" smtClean="0"/>
              <a:t> were another example of </a:t>
            </a:r>
            <a:r>
              <a:rPr lang="en-US" dirty="0" smtClean="0">
                <a:hlinkClick r:id="rId10" tooltip="superstition"/>
              </a:rPr>
              <a:t>superstition</a:t>
            </a:r>
            <a:r>
              <a:rPr lang="en-US" dirty="0" smtClean="0"/>
              <a:t> and </a:t>
            </a:r>
            <a:r>
              <a:rPr lang="en-US" dirty="0" smtClean="0">
                <a:hlinkClick r:id="rId11" tooltip="dubious science"/>
              </a:rPr>
              <a:t>dubious science</a:t>
            </a:r>
            <a:r>
              <a:rPr lang="en-US" dirty="0" smtClean="0"/>
              <a:t> until I ran across a </a:t>
            </a:r>
            <a:r>
              <a:rPr lang="en-US" dirty="0" smtClean="0">
                <a:hlinkClick r:id="rId12" tooltip="webpage"/>
              </a:rPr>
              <a:t>webpage</a:t>
            </a:r>
            <a:r>
              <a:rPr lang="en-US" dirty="0" smtClean="0"/>
              <a:t> which said explained how the </a:t>
            </a:r>
            <a:r>
              <a:rPr lang="en-US" dirty="0" err="1" smtClean="0">
                <a:hlinkClick r:id="rId13" tooltip="Calabar"/>
              </a:rPr>
              <a:t>Calabar</a:t>
            </a:r>
            <a:r>
              <a:rPr lang="en-US" dirty="0" smtClean="0"/>
              <a:t> Bean (</a:t>
            </a:r>
            <a:r>
              <a:rPr lang="en-US" i="1" dirty="0" err="1" smtClean="0">
                <a:hlinkClick r:id="rId14" tooltip="Physostigma venosum"/>
              </a:rPr>
              <a:t>Physostigma</a:t>
            </a:r>
            <a:r>
              <a:rPr lang="en-US" i="1" dirty="0" smtClean="0">
                <a:hlinkClick r:id="rId14" tooltip="Physostigma venosum"/>
              </a:rPr>
              <a:t> </a:t>
            </a:r>
            <a:r>
              <a:rPr lang="en-US" i="1" dirty="0" err="1" smtClean="0">
                <a:hlinkClick r:id="rId14" tooltip="Physostigma venosum"/>
              </a:rPr>
              <a:t>venosum</a:t>
            </a:r>
            <a:r>
              <a:rPr lang="en-US" dirty="0" smtClean="0"/>
              <a:t>) was used as an </a:t>
            </a:r>
            <a:r>
              <a:rPr lang="en-US" dirty="0" smtClean="0">
                <a:hlinkClick r:id="rId8" tooltip="ordeal poison"/>
              </a:rPr>
              <a:t>ordeal poison</a:t>
            </a:r>
            <a:r>
              <a:rPr lang="en-US" dirty="0" smtClean="0"/>
              <a:t> in (what is now) </a:t>
            </a:r>
            <a:r>
              <a:rPr lang="en-US" dirty="0" smtClean="0">
                <a:hlinkClick r:id="rId15" tooltip="Nigeria"/>
              </a:rPr>
              <a:t>Nigeria</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Muscarinic</a:t>
            </a:r>
            <a:r>
              <a:rPr lang="en-US" dirty="0" smtClean="0"/>
              <a:t> effects of acetyl </a:t>
            </a:r>
            <a:r>
              <a:rPr lang="en-US" dirty="0" err="1" smtClean="0"/>
              <a:t>choline</a:t>
            </a:r>
            <a:r>
              <a:rPr lang="en-US" dirty="0" smtClean="0"/>
              <a:t> stimulation include: </a:t>
            </a:r>
            <a:r>
              <a:rPr lang="en-US" dirty="0" err="1" smtClean="0"/>
              <a:t>miosis</a:t>
            </a:r>
            <a:r>
              <a:rPr lang="en-US" dirty="0" smtClean="0"/>
              <a:t>, blurred vision, eye pain, </a:t>
            </a:r>
            <a:r>
              <a:rPr lang="en-US" dirty="0" err="1" smtClean="0"/>
              <a:t>hypersecretion</a:t>
            </a:r>
            <a:r>
              <a:rPr lang="en-US" dirty="0" smtClean="0"/>
              <a:t> by salivary, sweat, lachrymal and bronchial glands, </a:t>
            </a:r>
            <a:r>
              <a:rPr lang="en-US" dirty="0" err="1" smtClean="0"/>
              <a:t>bronchoconstriction</a:t>
            </a:r>
            <a:r>
              <a:rPr lang="en-US" dirty="0" smtClean="0"/>
              <a:t>, cough, cyanosis, pulmonary edema,  nausea, vomiting, diarrhea, </a:t>
            </a:r>
            <a:r>
              <a:rPr lang="en-US" dirty="0" err="1" smtClean="0"/>
              <a:t>crampy</a:t>
            </a:r>
            <a:r>
              <a:rPr lang="en-US" dirty="0" smtClean="0"/>
              <a:t> abdominal pains, </a:t>
            </a:r>
            <a:r>
              <a:rPr lang="en-US" dirty="0" err="1" smtClean="0"/>
              <a:t>tenesmus</a:t>
            </a:r>
            <a:r>
              <a:rPr lang="en-US" dirty="0" smtClean="0"/>
              <a:t>, urinary and fecal incontinence, hypotension and </a:t>
            </a:r>
            <a:r>
              <a:rPr lang="en-US" dirty="0" err="1" smtClean="0"/>
              <a:t>bradycardia</a:t>
            </a:r>
            <a:r>
              <a:rPr lang="en-US" dirty="0" smtClean="0"/>
              <a:t>.</a:t>
            </a:r>
          </a:p>
          <a:p>
            <a:r>
              <a:rPr lang="en-US" dirty="0" smtClean="0"/>
              <a:t>Nicotinic effects include easy fatigue, weakness, muscle cramp, </a:t>
            </a:r>
            <a:r>
              <a:rPr lang="en-US" dirty="0" err="1" smtClean="0"/>
              <a:t>fasiculations</a:t>
            </a:r>
            <a:r>
              <a:rPr lang="en-US" dirty="0" smtClean="0"/>
              <a:t>, skeletal muscle twitching, convulsions and flaccid paralysis. Nicotinic stimulation also can obscure </a:t>
            </a:r>
            <a:r>
              <a:rPr lang="en-US" dirty="0" err="1" smtClean="0"/>
              <a:t>muscarinic</a:t>
            </a:r>
            <a:r>
              <a:rPr lang="en-US" dirty="0" smtClean="0"/>
              <a:t> parasympathetic effects and produce </a:t>
            </a:r>
            <a:r>
              <a:rPr lang="en-US" dirty="0" err="1" smtClean="0"/>
              <a:t>mydriasis</a:t>
            </a:r>
            <a:r>
              <a:rPr lang="en-US" dirty="0" smtClean="0"/>
              <a:t>, tachycardia and hypertension by stimulation of the adrenal medulla</a:t>
            </a: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87EDE-6999-4FF0-9C62-7C924CFBC19A}" type="slidenum">
              <a:rPr lang="en-US">
                <a:solidFill>
                  <a:prstClr val="black"/>
                </a:solidFill>
              </a:rPr>
              <a:pPr/>
              <a:t>19</a:t>
            </a:fld>
            <a:endParaRPr lang="en-US">
              <a:solidFill>
                <a:prstClr val="black"/>
              </a:solidFill>
            </a:endParaRPr>
          </a:p>
        </p:txBody>
      </p:sp>
      <p:sp>
        <p:nvSpPr>
          <p:cNvPr id="72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b="1" dirty="0">
                <a:latin typeface="Times New Roman" pitchFamily="18" charset="0"/>
              </a:rPr>
              <a:t>There are 7 steps to follow in using auto-injectors in the Mark I Kit to administer antidote to a patient.</a:t>
            </a:r>
            <a:r>
              <a:rPr lang="en-US" dirty="0">
                <a:latin typeface="Times New Roman" pitchFamily="18" charset="0"/>
              </a:rPr>
              <a:t> </a:t>
            </a:r>
          </a:p>
          <a:p>
            <a:r>
              <a:rPr lang="en-US" b="1" dirty="0">
                <a:latin typeface="Times New Roman" pitchFamily="18" charset="0"/>
              </a:rPr>
              <a:t>The first step is to remove the Mark I Kit from its protective pouch.</a:t>
            </a:r>
            <a:r>
              <a:rPr lang="en-US" dirty="0">
                <a:latin typeface="Times New Roman" pitchFamily="18" charset="0"/>
              </a:rPr>
              <a:t> Grasp the plastic holder exposed at the open end of the pouch and pull the kit 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rPr>
              <a:t>The first rule for managing chemical </a:t>
            </a:r>
          </a:p>
          <a:p>
            <a:endParaRPr lang="en-US" sz="1200" dirty="0" smtClean="0">
              <a:solidFill>
                <a:schemeClr val="bg1"/>
              </a:solidFill>
            </a:endParaRPr>
          </a:p>
          <a:p>
            <a:r>
              <a:rPr lang="en-US" sz="1200" dirty="0" smtClean="0">
                <a:solidFill>
                  <a:schemeClr val="bg1"/>
                </a:solidFill>
              </a:rPr>
              <a:t>casualties is that the emergency responders must protect themselves from contamination resulting from contact with casualties and the environment. This can be done by approximate personal protective equipment or by thoroughly decontaminating the patient. At minimum, rescuers should wear a protective mask (or mask containing a charcoal filter for a SCBA device, not a surgical or similar mask) and heavy rubber gloves (surgical gloves offer negligible protection) and avoid skin contact with victims until decontamination has been carried out</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Skin decontamination should be done by pouring on large amounts of a chlorine-liberated solution such as 5.0% hypochlorite solution (household bleach) followed by copious water rinsing. If bleach is not available, the skin should be blotted gently (without rubbing) with generous amounts of alkaline soap and water followed by a water rinse. Generous amounts of water alone can be used if nothing else is available; water will dilute and physically wash away the agent, but it will not hydrolyze </a:t>
            </a:r>
          </a:p>
          <a:p>
            <a:r>
              <a:rPr lang="en-US" sz="1200" kern="1200" dirty="0" smtClean="0">
                <a:solidFill>
                  <a:schemeClr val="tx1"/>
                </a:solidFill>
                <a:latin typeface="+mn-lt"/>
                <a:ea typeface="+mn-ea"/>
                <a:cs typeface="+mn-cs"/>
              </a:rPr>
              <a:t>While decontamination preparations such as fresh hypochlorite react rapidly with some agents (e.g., the half time for destruction of VX by </a:t>
            </a:r>
            <a:r>
              <a:rPr lang="en-US" sz="1200" kern="1200" dirty="0" smtClean="0">
                <a:solidFill>
                  <a:schemeClr val="tx1"/>
                </a:solidFill>
                <a:latin typeface="+mn-lt"/>
                <a:ea typeface="+mn-ea"/>
                <a:cs typeface="+mn-cs"/>
                <a:hlinkClick r:id="rId3" action="ppaction://hlinkfile"/>
              </a:rPr>
              <a:t>hypochlorite</a:t>
            </a:r>
            <a:r>
              <a:rPr lang="en-US" sz="1200" kern="1200" dirty="0" smtClean="0">
                <a:solidFill>
                  <a:schemeClr val="tx1"/>
                </a:solidFill>
                <a:latin typeface="+mn-lt"/>
                <a:ea typeface="+mn-ea"/>
                <a:cs typeface="+mn-cs"/>
              </a:rPr>
              <a:t> at a pH of 10 is 1.5 minutes), the half times of destruction of other agents, such as mustard, are much longer. If a large amount of agent is present initially, a longer time is needed to completely neutralize the agent to a harmless substance. </a:t>
            </a: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Thorough decontamination is essential before casualties enter an emergency department or other site of medical care to avoid contamination of staff and other patients.</a:t>
            </a:r>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rPr>
              <a:t>If the patient is </a:t>
            </a:r>
            <a:r>
              <a:rPr lang="en-US" sz="1200" dirty="0" err="1" smtClean="0">
                <a:solidFill>
                  <a:schemeClr val="bg1"/>
                </a:solidFill>
              </a:rPr>
              <a:t>hypotensive</a:t>
            </a:r>
            <a:r>
              <a:rPr lang="en-US" sz="1200" dirty="0" smtClean="0">
                <a:solidFill>
                  <a:schemeClr val="bg1"/>
                </a:solidFill>
              </a:rPr>
              <a:t>, atropine can be given through an </a:t>
            </a:r>
            <a:r>
              <a:rPr lang="en-US" sz="1200" dirty="0" err="1" smtClean="0">
                <a:solidFill>
                  <a:schemeClr val="bg1"/>
                </a:solidFill>
              </a:rPr>
              <a:t>endotracheal</a:t>
            </a:r>
            <a:r>
              <a:rPr lang="en-US" sz="1200" dirty="0" smtClean="0">
                <a:solidFill>
                  <a:schemeClr val="bg1"/>
                </a:solidFill>
              </a:rPr>
              <a:t> tube or </a:t>
            </a:r>
            <a:r>
              <a:rPr lang="en-US" sz="1200" dirty="0" err="1" smtClean="0">
                <a:solidFill>
                  <a:schemeClr val="bg1"/>
                </a:solidFill>
              </a:rPr>
              <a:t>intratracheally</a:t>
            </a:r>
            <a:r>
              <a:rPr lang="en-US" sz="1200" dirty="0" smtClean="0">
                <a:solidFill>
                  <a:schemeClr val="bg1"/>
                </a:solidFill>
              </a:rPr>
              <a:t> for more rapid absorption through the </a:t>
            </a:r>
            <a:r>
              <a:rPr lang="en-US" sz="1200" dirty="0" err="1" smtClean="0">
                <a:solidFill>
                  <a:schemeClr val="bg1"/>
                </a:solidFill>
              </a:rPr>
              <a:t>peribronchial</a:t>
            </a:r>
            <a:r>
              <a:rPr lang="en-US" sz="1200" dirty="0" smtClean="0">
                <a:solidFill>
                  <a:schemeClr val="bg1"/>
                </a:solidFill>
              </a:rPr>
              <a:t> vessels</a:t>
            </a:r>
          </a:p>
          <a:p>
            <a:r>
              <a:rPr lang="en-US" sz="1200" dirty="0" smtClean="0">
                <a:solidFill>
                  <a:schemeClr val="bg1"/>
                </a:solidFill>
              </a:rPr>
              <a:t>Aerosolized atropine has also been used and can be administered quickly by inhalation. Studies suggest that in addition to the local effects in the lungs, it is also absorbed systemically (33)</a:t>
            </a: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HI-6 is the least toxic, but is less unstable in solution and is not commercially available in many parts of the world.</a:t>
            </a:r>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r>
              <a:rPr lang="en-US" dirty="0" err="1" smtClean="0">
                <a:solidFill>
                  <a:schemeClr val="bg1"/>
                </a:solidFill>
              </a:rPr>
              <a:t>Obidoxime</a:t>
            </a:r>
            <a:r>
              <a:rPr lang="en-US" dirty="0" smtClean="0">
                <a:solidFill>
                  <a:schemeClr val="bg1"/>
                </a:solidFill>
              </a:rPr>
              <a:t> was </a:t>
            </a:r>
            <a:r>
              <a:rPr lang="en-US" dirty="0" err="1" smtClean="0">
                <a:solidFill>
                  <a:schemeClr val="bg1"/>
                </a:solidFill>
              </a:rPr>
              <a:t>hepatotoxic</a:t>
            </a:r>
            <a:r>
              <a:rPr lang="en-US" dirty="0" smtClean="0">
                <a:solidFill>
                  <a:schemeClr val="bg1"/>
                </a:solidFill>
              </a:rPr>
              <a:t> at high recommended doses of 8 mg/kg initially and 3 mg/kg/hr (43). It may be given at a dose not more than 500mg initially and about 750 mg1000mg per day. Liver function tests should be checked regularly during </a:t>
            </a:r>
            <a:r>
              <a:rPr lang="en-US" dirty="0" err="1" smtClean="0">
                <a:solidFill>
                  <a:schemeClr val="bg1"/>
                </a:solidFill>
              </a:rPr>
              <a:t>obidoxime</a:t>
            </a:r>
            <a:r>
              <a:rPr lang="en-US" dirty="0" smtClean="0">
                <a:solidFill>
                  <a:schemeClr val="bg1"/>
                </a:solidFill>
              </a:rPr>
              <a:t> therapy</a:t>
            </a: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soluble in water as well as organic solvents and fat. After contact with water, they are hydrolyzed to products that are less toxic than the parent compounds </a:t>
            </a:r>
          </a:p>
          <a:p>
            <a:endParaRPr lang="fa-IR" dirty="0"/>
          </a:p>
        </p:txBody>
      </p:sp>
      <p:sp>
        <p:nvSpPr>
          <p:cNvPr id="4" name="Slide Number Placeholder 3"/>
          <p:cNvSpPr>
            <a:spLocks noGrp="1"/>
          </p:cNvSpPr>
          <p:nvPr>
            <p:ph type="sldNum" sz="quarter" idx="10"/>
          </p:nvPr>
        </p:nvSpPr>
        <p:spPr/>
        <p:txBody>
          <a:bodyPr/>
          <a:lstStyle/>
          <a:p>
            <a:fld id="{82B5AD80-AC7D-40C6-AF65-518504DBD1B2}" type="slidenum">
              <a:rPr lang="fa-IR" smtClean="0">
                <a:solidFill>
                  <a:prstClr val="black"/>
                </a:solidFill>
              </a:rPr>
              <a:pPr/>
              <a:t>7</a:t>
            </a:fld>
            <a:endParaRPr lang="fa-IR">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Despite the introduction of diazepam as a symptomatic anticonvulsant, a number of studies have been performed which indicate that the effects of diazepam may be more specific. These studies have mainly investigated the effects on cholinergic and </a:t>
            </a:r>
            <a:r>
              <a:rPr lang="en-US" dirty="0" err="1" smtClean="0">
                <a:solidFill>
                  <a:schemeClr val="bg1"/>
                </a:solidFill>
              </a:rPr>
              <a:t>GABAergic</a:t>
            </a:r>
            <a:r>
              <a:rPr lang="en-US" dirty="0" smtClean="0">
                <a:solidFill>
                  <a:schemeClr val="bg1"/>
                </a:solidFill>
              </a:rPr>
              <a:t> systems</a:t>
            </a:r>
            <a:r>
              <a:rPr lang="en-US" dirty="0" smtClean="0"/>
              <a:t>.</a:t>
            </a:r>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bg1"/>
                </a:solidFill>
              </a:rPr>
              <a:t>In animal studies, pre-treatment with reversible </a:t>
            </a:r>
          </a:p>
          <a:p>
            <a:r>
              <a:rPr lang="en-US" sz="1200" dirty="0" err="1" smtClean="0">
                <a:solidFill>
                  <a:schemeClr val="bg1"/>
                </a:solidFill>
              </a:rPr>
              <a:t>carbamate</a:t>
            </a:r>
            <a:r>
              <a:rPr lang="en-US" sz="1200" dirty="0" smtClean="0">
                <a:solidFill>
                  <a:schemeClr val="bg1"/>
                </a:solidFill>
              </a:rPr>
              <a:t> </a:t>
            </a:r>
            <a:r>
              <a:rPr lang="en-US" sz="1200" dirty="0" err="1" smtClean="0">
                <a:solidFill>
                  <a:schemeClr val="bg1"/>
                </a:solidFill>
              </a:rPr>
              <a:t>acetylcholinestrase</a:t>
            </a:r>
            <a:r>
              <a:rPr lang="en-US" sz="1200" dirty="0" smtClean="0">
                <a:solidFill>
                  <a:schemeClr val="bg1"/>
                </a:solidFill>
              </a:rPr>
              <a:t> inhibitors, such as </a:t>
            </a:r>
            <a:r>
              <a:rPr lang="en-US" sz="1200" dirty="0" err="1" smtClean="0">
                <a:solidFill>
                  <a:schemeClr val="bg1"/>
                </a:solidFill>
              </a:rPr>
              <a:t>pyridostigmine</a:t>
            </a:r>
            <a:r>
              <a:rPr lang="en-US" sz="1200" dirty="0" smtClean="0">
                <a:solidFill>
                  <a:schemeClr val="bg1"/>
                </a:solidFill>
              </a:rPr>
              <a:t> and </a:t>
            </a:r>
            <a:r>
              <a:rPr lang="en-US" sz="1200" dirty="0" err="1" smtClean="0">
                <a:solidFill>
                  <a:schemeClr val="bg1"/>
                </a:solidFill>
              </a:rPr>
              <a:t>physostigmine</a:t>
            </a:r>
            <a:r>
              <a:rPr lang="en-US" sz="1200" dirty="0" smtClean="0">
                <a:solidFill>
                  <a:schemeClr val="bg1"/>
                </a:solidFill>
              </a:rPr>
              <a:t>, enhances the </a:t>
            </a:r>
          </a:p>
          <a:p>
            <a:r>
              <a:rPr lang="en-US" sz="1200" dirty="0" smtClean="0">
                <a:solidFill>
                  <a:schemeClr val="bg1"/>
                </a:solidFill>
              </a:rPr>
              <a:t>efficacy of post-exposure treatment of </a:t>
            </a:r>
            <a:r>
              <a:rPr lang="en-US" sz="1200" dirty="0" err="1" smtClean="0">
                <a:solidFill>
                  <a:schemeClr val="bg1"/>
                </a:solidFill>
              </a:rPr>
              <a:t>soman</a:t>
            </a:r>
            <a:r>
              <a:rPr lang="en-US" sz="1200" dirty="0" smtClean="0">
                <a:solidFill>
                  <a:schemeClr val="bg1"/>
                </a:solidFill>
              </a:rPr>
              <a:t> exposure or </a:t>
            </a:r>
            <a:r>
              <a:rPr lang="en-US" sz="1200" dirty="0" err="1" smtClean="0">
                <a:solidFill>
                  <a:schemeClr val="bg1"/>
                </a:solidFill>
              </a:rPr>
              <a:t>soman</a:t>
            </a:r>
            <a:r>
              <a:rPr lang="en-US" sz="1200" dirty="0" smtClean="0">
                <a:solidFill>
                  <a:schemeClr val="bg1"/>
                </a:solidFill>
              </a:rPr>
              <a:t> poisoning with atropine and </a:t>
            </a:r>
            <a:r>
              <a:rPr lang="en-US" sz="1200" dirty="0" err="1" smtClean="0">
                <a:solidFill>
                  <a:schemeClr val="bg1"/>
                </a:solidFill>
              </a:rPr>
              <a:t>pralidoxime</a:t>
            </a:r>
            <a:r>
              <a:rPr lang="en-US" sz="1200" dirty="0" smtClean="0">
                <a:solidFill>
                  <a:schemeClr val="bg1"/>
                </a:solidFill>
              </a:rPr>
              <a:t> chloride and permits survival at higher agent challenges. This protection apparently is due to the fact that the more lethal nerve agents cannot attack </a:t>
            </a:r>
            <a:r>
              <a:rPr lang="en-US" sz="1200" dirty="0" err="1" smtClean="0">
                <a:solidFill>
                  <a:schemeClr val="bg1"/>
                </a:solidFill>
              </a:rPr>
              <a:t>acetylcholinestrase</a:t>
            </a:r>
            <a:r>
              <a:rPr lang="en-US" sz="1200" dirty="0" smtClean="0">
                <a:solidFill>
                  <a:schemeClr val="bg1"/>
                </a:solidFill>
              </a:rPr>
              <a:t> molecules bound by </a:t>
            </a:r>
            <a:r>
              <a:rPr lang="en-US" sz="1200" dirty="0" err="1" smtClean="0">
                <a:solidFill>
                  <a:schemeClr val="bg1"/>
                </a:solidFill>
              </a:rPr>
              <a:t>carbamates</a:t>
            </a:r>
            <a:r>
              <a:rPr lang="en-US" sz="1200" dirty="0" smtClean="0">
                <a:solidFill>
                  <a:schemeClr val="bg1"/>
                </a:solidFill>
              </a:rPr>
              <a:t>. </a:t>
            </a:r>
            <a:r>
              <a:rPr lang="en-US" sz="1200" dirty="0" err="1" smtClean="0">
                <a:solidFill>
                  <a:schemeClr val="bg1"/>
                </a:solidFill>
              </a:rPr>
              <a:t>Carbamylation</a:t>
            </a:r>
            <a:r>
              <a:rPr lang="en-US" sz="1200" dirty="0" smtClean="0">
                <a:solidFill>
                  <a:schemeClr val="bg1"/>
                </a:solidFill>
              </a:rPr>
              <a:t> of 20% to 40% of the erythrocyte </a:t>
            </a:r>
            <a:r>
              <a:rPr lang="en-US" sz="1200" dirty="0" err="1" smtClean="0">
                <a:solidFill>
                  <a:schemeClr val="bg1"/>
                </a:solidFill>
              </a:rPr>
              <a:t>ChE</a:t>
            </a:r>
            <a:r>
              <a:rPr lang="en-US" sz="1200" dirty="0" smtClean="0">
                <a:solidFill>
                  <a:schemeClr val="bg1"/>
                </a:solidFill>
              </a:rPr>
              <a:t> is associated with antidotal enhancement. </a:t>
            </a:r>
            <a:r>
              <a:rPr lang="en-US" sz="1200" dirty="0" err="1" smtClean="0">
                <a:solidFill>
                  <a:schemeClr val="bg1"/>
                </a:solidFill>
              </a:rPr>
              <a:t>Carbamate</a:t>
            </a:r>
            <a:r>
              <a:rPr lang="en-US" sz="1200" dirty="0" smtClean="0">
                <a:solidFill>
                  <a:schemeClr val="bg1"/>
                </a:solidFill>
              </a:rPr>
              <a:t> pre-treatment will not reduce the effects of the agents, and by themselves </a:t>
            </a:r>
            <a:r>
              <a:rPr lang="en-US" sz="1200" dirty="0" err="1" smtClean="0">
                <a:solidFill>
                  <a:schemeClr val="bg1"/>
                </a:solidFill>
              </a:rPr>
              <a:t>carbamates</a:t>
            </a:r>
            <a:r>
              <a:rPr lang="en-US" sz="1200" dirty="0" smtClean="0">
                <a:solidFill>
                  <a:schemeClr val="bg1"/>
                </a:solidFill>
              </a:rPr>
              <a:t> provide no benefit. Pretreatment is not effective against </a:t>
            </a:r>
            <a:r>
              <a:rPr lang="en-US" sz="1200" dirty="0" err="1" smtClean="0">
                <a:solidFill>
                  <a:schemeClr val="bg1"/>
                </a:solidFill>
              </a:rPr>
              <a:t>sarin</a:t>
            </a:r>
            <a:r>
              <a:rPr lang="en-US" sz="1200" dirty="0" smtClean="0">
                <a:solidFill>
                  <a:schemeClr val="bg1"/>
                </a:solidFill>
              </a:rPr>
              <a:t> and VX challenge and should not be considered a panacea for all nerve agents. It is of value for </a:t>
            </a:r>
            <a:r>
              <a:rPr lang="en-US" sz="1200" dirty="0" err="1" smtClean="0">
                <a:solidFill>
                  <a:schemeClr val="bg1"/>
                </a:solidFill>
              </a:rPr>
              <a:t>soman</a:t>
            </a:r>
            <a:r>
              <a:rPr lang="en-US" sz="1200" dirty="0" smtClean="0">
                <a:solidFill>
                  <a:schemeClr val="bg1"/>
                </a:solidFill>
              </a:rPr>
              <a:t> intoxication when agent challenge is followed by atropine and an </a:t>
            </a:r>
            <a:r>
              <a:rPr lang="en-US" sz="1200" dirty="0" err="1" smtClean="0">
                <a:solidFill>
                  <a:schemeClr val="bg1"/>
                </a:solidFill>
              </a:rPr>
              <a:t>oxime</a:t>
            </a:r>
            <a:r>
              <a:rPr lang="en-US" sz="1200" dirty="0" smtClean="0">
                <a:solidFill>
                  <a:schemeClr val="bg1"/>
                </a:solidFill>
              </a:rPr>
              <a:t>. Pretreatment is ineffective unless standard therapy is administered after the exposure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soluble in water as well as organic solvents and fat. After contact with water, they are hydrolyzed to products that are less toxic than the parent compounds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Based on information from animal studies, the </a:t>
            </a:r>
            <a:r>
              <a:rPr lang="en-US" dirty="0" smtClean="0">
                <a:solidFill>
                  <a:srgbClr val="FF0000"/>
                </a:solidFill>
              </a:rPr>
              <a:t>lethal inhaled </a:t>
            </a:r>
            <a:r>
              <a:rPr lang="en-US" dirty="0" smtClean="0">
                <a:solidFill>
                  <a:schemeClr val="bg1"/>
                </a:solidFill>
              </a:rPr>
              <a:t>dose of G agents in humans may be about</a:t>
            </a:r>
            <a:r>
              <a:rPr lang="en-US" dirty="0" smtClean="0"/>
              <a:t> </a:t>
            </a:r>
            <a:r>
              <a:rPr lang="en-US" dirty="0" smtClean="0">
                <a:solidFill>
                  <a:srgbClr val="FF0000"/>
                </a:solidFill>
              </a:rPr>
              <a:t>1mg</a:t>
            </a:r>
            <a:r>
              <a:rPr lang="en-US" dirty="0" smtClean="0"/>
              <a:t>. </a:t>
            </a:r>
          </a:p>
          <a:p>
            <a:endParaRPr lang="fa-IR" dirty="0"/>
          </a:p>
        </p:txBody>
      </p:sp>
      <p:sp>
        <p:nvSpPr>
          <p:cNvPr id="4" name="Slide Number Placeholder 3"/>
          <p:cNvSpPr>
            <a:spLocks noGrp="1"/>
          </p:cNvSpPr>
          <p:nvPr>
            <p:ph type="sldNum" sz="quarter" idx="10"/>
          </p:nvPr>
        </p:nvSpPr>
        <p:spPr/>
        <p:txBody>
          <a:bodyPr/>
          <a:lstStyle/>
          <a:p>
            <a:fld id="{82B5AD80-AC7D-40C6-AF65-518504DBD1B2}" type="slidenum">
              <a:rPr lang="fa-IR" smtClean="0">
                <a:solidFill>
                  <a:prstClr val="black"/>
                </a:solidFill>
              </a:rPr>
              <a:pPr/>
              <a:t>8</a:t>
            </a:fld>
            <a:endParaRPr lang="fa-IR">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bg1"/>
                </a:solidFill>
              </a:rPr>
              <a:t>In animal studies, pre-treatment with reversible </a:t>
            </a:r>
          </a:p>
          <a:p>
            <a:r>
              <a:rPr lang="en-US" sz="1200" dirty="0" err="1" smtClean="0">
                <a:solidFill>
                  <a:schemeClr val="bg1"/>
                </a:solidFill>
              </a:rPr>
              <a:t>carbamate</a:t>
            </a:r>
            <a:r>
              <a:rPr lang="en-US" sz="1200" dirty="0" smtClean="0">
                <a:solidFill>
                  <a:schemeClr val="bg1"/>
                </a:solidFill>
              </a:rPr>
              <a:t> </a:t>
            </a:r>
            <a:r>
              <a:rPr lang="en-US" sz="1200" dirty="0" err="1" smtClean="0">
                <a:solidFill>
                  <a:schemeClr val="bg1"/>
                </a:solidFill>
              </a:rPr>
              <a:t>acetylcholinestrase</a:t>
            </a:r>
            <a:r>
              <a:rPr lang="en-US" sz="1200" dirty="0" smtClean="0">
                <a:solidFill>
                  <a:schemeClr val="bg1"/>
                </a:solidFill>
              </a:rPr>
              <a:t> inhibitors, such as </a:t>
            </a:r>
            <a:r>
              <a:rPr lang="en-US" sz="1200" dirty="0" err="1" smtClean="0">
                <a:solidFill>
                  <a:schemeClr val="bg1"/>
                </a:solidFill>
              </a:rPr>
              <a:t>pyridostigmine</a:t>
            </a:r>
            <a:r>
              <a:rPr lang="en-US" sz="1200" dirty="0" smtClean="0">
                <a:solidFill>
                  <a:schemeClr val="bg1"/>
                </a:solidFill>
              </a:rPr>
              <a:t> and </a:t>
            </a:r>
            <a:r>
              <a:rPr lang="en-US" sz="1200" dirty="0" err="1" smtClean="0">
                <a:solidFill>
                  <a:schemeClr val="bg1"/>
                </a:solidFill>
              </a:rPr>
              <a:t>physostigmine</a:t>
            </a:r>
            <a:r>
              <a:rPr lang="en-US" sz="1200" dirty="0" smtClean="0">
                <a:solidFill>
                  <a:schemeClr val="bg1"/>
                </a:solidFill>
              </a:rPr>
              <a:t>, enhances the </a:t>
            </a:r>
          </a:p>
          <a:p>
            <a:r>
              <a:rPr lang="en-US" sz="1200" dirty="0" smtClean="0">
                <a:solidFill>
                  <a:schemeClr val="bg1"/>
                </a:solidFill>
              </a:rPr>
              <a:t>efficacy of post-exposure treatment of </a:t>
            </a:r>
            <a:r>
              <a:rPr lang="en-US" sz="1200" dirty="0" err="1" smtClean="0">
                <a:solidFill>
                  <a:schemeClr val="bg1"/>
                </a:solidFill>
              </a:rPr>
              <a:t>soman</a:t>
            </a:r>
            <a:r>
              <a:rPr lang="en-US" sz="1200" dirty="0" smtClean="0">
                <a:solidFill>
                  <a:schemeClr val="bg1"/>
                </a:solidFill>
              </a:rPr>
              <a:t> exposure or </a:t>
            </a:r>
            <a:r>
              <a:rPr lang="en-US" sz="1200" dirty="0" err="1" smtClean="0">
                <a:solidFill>
                  <a:schemeClr val="bg1"/>
                </a:solidFill>
              </a:rPr>
              <a:t>soman</a:t>
            </a:r>
            <a:r>
              <a:rPr lang="en-US" sz="1200" dirty="0" smtClean="0">
                <a:solidFill>
                  <a:schemeClr val="bg1"/>
                </a:solidFill>
              </a:rPr>
              <a:t> poisoning with atropine and </a:t>
            </a:r>
            <a:r>
              <a:rPr lang="en-US" sz="1200" dirty="0" err="1" smtClean="0">
                <a:solidFill>
                  <a:schemeClr val="bg1"/>
                </a:solidFill>
              </a:rPr>
              <a:t>pralidoxime</a:t>
            </a:r>
            <a:r>
              <a:rPr lang="en-US" sz="1200" dirty="0" smtClean="0">
                <a:solidFill>
                  <a:schemeClr val="bg1"/>
                </a:solidFill>
              </a:rPr>
              <a:t> chloride and permits survival at higher agent challenges. This protection apparently is due to the fact that the more lethal nerve agents cannot attack </a:t>
            </a:r>
            <a:r>
              <a:rPr lang="en-US" sz="1200" dirty="0" err="1" smtClean="0">
                <a:solidFill>
                  <a:schemeClr val="bg1"/>
                </a:solidFill>
              </a:rPr>
              <a:t>acetylcholinestrase</a:t>
            </a:r>
            <a:r>
              <a:rPr lang="en-US" sz="1200" dirty="0" smtClean="0">
                <a:solidFill>
                  <a:schemeClr val="bg1"/>
                </a:solidFill>
              </a:rPr>
              <a:t> molecules bound by </a:t>
            </a:r>
            <a:r>
              <a:rPr lang="en-US" sz="1200" dirty="0" err="1" smtClean="0">
                <a:solidFill>
                  <a:schemeClr val="bg1"/>
                </a:solidFill>
              </a:rPr>
              <a:t>carbamates</a:t>
            </a:r>
            <a:r>
              <a:rPr lang="en-US" sz="1200" dirty="0" smtClean="0">
                <a:solidFill>
                  <a:schemeClr val="bg1"/>
                </a:solidFill>
              </a:rPr>
              <a:t>. </a:t>
            </a:r>
            <a:r>
              <a:rPr lang="en-US" sz="1200" dirty="0" err="1" smtClean="0">
                <a:solidFill>
                  <a:schemeClr val="bg1"/>
                </a:solidFill>
              </a:rPr>
              <a:t>Carbamylation</a:t>
            </a:r>
            <a:r>
              <a:rPr lang="en-US" sz="1200" dirty="0" smtClean="0">
                <a:solidFill>
                  <a:schemeClr val="bg1"/>
                </a:solidFill>
              </a:rPr>
              <a:t> of 20% to 40% of the erythrocyte </a:t>
            </a:r>
            <a:r>
              <a:rPr lang="en-US" sz="1200" dirty="0" err="1" smtClean="0">
                <a:solidFill>
                  <a:schemeClr val="bg1"/>
                </a:solidFill>
              </a:rPr>
              <a:t>ChE</a:t>
            </a:r>
            <a:r>
              <a:rPr lang="en-US" sz="1200" dirty="0" smtClean="0">
                <a:solidFill>
                  <a:schemeClr val="bg1"/>
                </a:solidFill>
              </a:rPr>
              <a:t> is associated with antidotal enhancement. </a:t>
            </a:r>
            <a:r>
              <a:rPr lang="en-US" sz="1200" dirty="0" err="1" smtClean="0">
                <a:solidFill>
                  <a:schemeClr val="bg1"/>
                </a:solidFill>
              </a:rPr>
              <a:t>Carbamate</a:t>
            </a:r>
            <a:r>
              <a:rPr lang="en-US" sz="1200" dirty="0" smtClean="0">
                <a:solidFill>
                  <a:schemeClr val="bg1"/>
                </a:solidFill>
              </a:rPr>
              <a:t> pre-treatment will not reduce the effects of the agents, and by themselves </a:t>
            </a:r>
            <a:r>
              <a:rPr lang="en-US" sz="1200" dirty="0" err="1" smtClean="0">
                <a:solidFill>
                  <a:schemeClr val="bg1"/>
                </a:solidFill>
              </a:rPr>
              <a:t>carbamates</a:t>
            </a:r>
            <a:r>
              <a:rPr lang="en-US" sz="1200" dirty="0" smtClean="0">
                <a:solidFill>
                  <a:schemeClr val="bg1"/>
                </a:solidFill>
              </a:rPr>
              <a:t> provide no benefit. Pretreatment is not effective against </a:t>
            </a:r>
            <a:r>
              <a:rPr lang="en-US" sz="1200" dirty="0" err="1" smtClean="0">
                <a:solidFill>
                  <a:schemeClr val="bg1"/>
                </a:solidFill>
              </a:rPr>
              <a:t>sarin</a:t>
            </a:r>
            <a:r>
              <a:rPr lang="en-US" sz="1200" dirty="0" smtClean="0">
                <a:solidFill>
                  <a:schemeClr val="bg1"/>
                </a:solidFill>
              </a:rPr>
              <a:t> and VX challenge and should not be considered a panacea for all nerve agents. It is of value for </a:t>
            </a:r>
            <a:r>
              <a:rPr lang="en-US" sz="1200" dirty="0" err="1" smtClean="0">
                <a:solidFill>
                  <a:schemeClr val="bg1"/>
                </a:solidFill>
              </a:rPr>
              <a:t>soman</a:t>
            </a:r>
            <a:r>
              <a:rPr lang="en-US" sz="1200" dirty="0" smtClean="0">
                <a:solidFill>
                  <a:schemeClr val="bg1"/>
                </a:solidFill>
              </a:rPr>
              <a:t> intoxication when agent challenge is followed by atropine and an </a:t>
            </a:r>
            <a:r>
              <a:rPr lang="en-US" sz="1200" dirty="0" err="1" smtClean="0">
                <a:solidFill>
                  <a:schemeClr val="bg1"/>
                </a:solidFill>
              </a:rPr>
              <a:t>oxime</a:t>
            </a:r>
            <a:r>
              <a:rPr lang="en-US" sz="1200" dirty="0" smtClean="0">
                <a:solidFill>
                  <a:schemeClr val="bg1"/>
                </a:solidFill>
              </a:rPr>
              <a:t>. Pretreatment is ineffective unless standard therapy is administered after the exposure</a:t>
            </a:r>
            <a:r>
              <a:rPr lang="en-US" sz="1200" dirty="0" smtClean="0"/>
              <a:t>.</a:t>
            </a:r>
            <a:endParaRPr lang="en-US" sz="1200" smtClean="0"/>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2B5AD80-AC7D-40C6-AF65-518504DBD1B2}" type="slidenum">
              <a:rPr lang="fa-IR" smtClean="0">
                <a:solidFill>
                  <a:prstClr val="black"/>
                </a:solidFill>
              </a:rPr>
              <a:pPr/>
              <a:t>9</a:t>
            </a:fld>
            <a:endParaRPr lang="fa-I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2B5AD80-AC7D-40C6-AF65-518504DBD1B2}" type="slidenum">
              <a:rPr lang="fa-IR" smtClean="0">
                <a:solidFill>
                  <a:prstClr val="black"/>
                </a:solidFill>
              </a:rPr>
              <a:pPr/>
              <a:t>10</a:t>
            </a:fld>
            <a:endParaRPr lang="fa-I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2B5AD80-AC7D-40C6-AF65-518504DBD1B2}" type="slidenum">
              <a:rPr lang="fa-IR" smtClean="0">
                <a:solidFill>
                  <a:prstClr val="black"/>
                </a:solidFill>
              </a:rPr>
              <a:pPr/>
              <a:t>11</a:t>
            </a:fld>
            <a:endParaRPr lang="fa-I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a:t>
            </a:r>
            <a:r>
              <a:rPr lang="en-US" dirty="0" smtClean="0">
                <a:latin typeface="Eras Bold ITC" pitchFamily="34" charset="0"/>
              </a:rPr>
              <a:t>VX</a:t>
            </a:r>
            <a:r>
              <a:rPr lang="en-US" dirty="0" smtClean="0"/>
              <a:t> can induce </a:t>
            </a:r>
            <a:r>
              <a:rPr lang="en-US" dirty="0" smtClean="0">
                <a:solidFill>
                  <a:srgbClr val="FF0000"/>
                </a:solidFill>
              </a:rPr>
              <a:t>acute lung injury</a:t>
            </a:r>
            <a:endParaRPr lang="en-US" dirty="0" smtClean="0"/>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2913" indent="-442913" algn="l" rtl="0">
              <a:buClr>
                <a:srgbClr val="FF0000"/>
              </a:buClr>
              <a:buSzPct val="100000"/>
              <a:buFont typeface="Wingdings" pitchFamily="2" charset="2"/>
              <a:buChar char="°"/>
            </a:pPr>
            <a:r>
              <a:rPr lang="en-US" dirty="0" smtClean="0"/>
              <a:t>The rate of aging varies greatly among the nerve agents. The half-time of aging is within minutes after </a:t>
            </a:r>
            <a:r>
              <a:rPr lang="en-US" dirty="0" err="1" smtClean="0"/>
              <a:t>soman</a:t>
            </a:r>
            <a:r>
              <a:rPr lang="en-US" dirty="0" smtClean="0"/>
              <a:t> exposure, about five hours after </a:t>
            </a:r>
            <a:r>
              <a:rPr lang="en-US" dirty="0" err="1" smtClean="0"/>
              <a:t>sarin</a:t>
            </a:r>
            <a:r>
              <a:rPr lang="en-US" dirty="0" smtClean="0"/>
              <a:t> exposure and &gt;40 hours after exposure to </a:t>
            </a:r>
            <a:r>
              <a:rPr lang="en-US" dirty="0" err="1" smtClean="0"/>
              <a:t>tabun</a:t>
            </a:r>
            <a:r>
              <a:rPr lang="en-US" dirty="0" smtClean="0"/>
              <a:t> and VX </a:t>
            </a:r>
          </a:p>
          <a:p>
            <a:endParaRPr lang="en-US" dirty="0"/>
          </a:p>
        </p:txBody>
      </p:sp>
      <p:sp>
        <p:nvSpPr>
          <p:cNvPr id="4" name="Slide Number Placeholder 3"/>
          <p:cNvSpPr>
            <a:spLocks noGrp="1"/>
          </p:cNvSpPr>
          <p:nvPr>
            <p:ph type="sldNum" sz="quarter" idx="10"/>
          </p:nvPr>
        </p:nvSpPr>
        <p:spPr/>
        <p:txBody>
          <a:bodyPr/>
          <a:lstStyle/>
          <a:p>
            <a:fld id="{4A162C78-4718-4B68-B454-ABD1AB62248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p:spPr>
        <p:txBody>
          <a:bodyPr/>
          <a:lstStyle>
            <a:lvl1pPr>
              <a:defRPr/>
            </a:lvl1pPr>
          </a:lstStyle>
          <a:p>
            <a:fld id="{EDA2EB1E-6353-4EE7-A98A-0A8939ED95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931D2405-9A1B-4E42-90AA-D03DC2EEC8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7E0B6227-B226-48FA-B3BD-6FF6048631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19" name="Footer Placeholder 18"/>
          <p:cNvSpPr>
            <a:spLocks noGrp="1"/>
          </p:cNvSpPr>
          <p:nvPr>
            <p:ph type="ftr" sz="quarter" idx="11"/>
          </p:nvPr>
        </p:nvSpPr>
        <p:spPr/>
        <p:txBody>
          <a:bodyPr/>
          <a:lstStyle/>
          <a:p>
            <a:endParaRPr lang="fa-IR">
              <a:solidFill>
                <a:srgbClr val="575F6D"/>
              </a:solidFill>
            </a:endParaRPr>
          </a:p>
        </p:txBody>
      </p:sp>
      <p:sp>
        <p:nvSpPr>
          <p:cNvPr id="27" name="Slide Number Placeholder 26"/>
          <p:cNvSpPr>
            <a:spLocks noGrp="1"/>
          </p:cNvSpPr>
          <p:nvPr>
            <p:ph type="sldNum" sz="quarter" idx="12"/>
          </p:nvPr>
        </p:nvSpPr>
        <p:spPr/>
        <p:txBody>
          <a:bodyPr/>
          <a:lstStyle/>
          <a:p>
            <a:fld id="{6C83EF7A-EEFB-4B03-893A-145A0AFB6B40}"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FFF39D"/>
                </a:solidFill>
              </a:rPr>
              <a:pPr/>
              <a:t>1432/06/12</a:t>
            </a:fld>
            <a:endParaRPr lang="fa-IR">
              <a:solidFill>
                <a:srgbClr val="FFF39D"/>
              </a:solidFill>
            </a:endParaRPr>
          </a:p>
        </p:txBody>
      </p:sp>
      <p:sp>
        <p:nvSpPr>
          <p:cNvPr id="5" name="Footer Placeholder 4"/>
          <p:cNvSpPr>
            <a:spLocks noGrp="1"/>
          </p:cNvSpPr>
          <p:nvPr>
            <p:ph type="ftr" sz="quarter" idx="11"/>
          </p:nvPr>
        </p:nvSpPr>
        <p:spPr/>
        <p:txBody>
          <a:bodyPr/>
          <a:lstStyle/>
          <a:p>
            <a:endParaRPr lang="fa-IR">
              <a:solidFill>
                <a:srgbClr val="FFF39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8" name="Footer Placeholder 7"/>
          <p:cNvSpPr>
            <a:spLocks noGrp="1"/>
          </p:cNvSpPr>
          <p:nvPr>
            <p:ph type="ftr" sz="quarter" idx="11"/>
          </p:nvPr>
        </p:nvSpPr>
        <p:spPr/>
        <p:txBody>
          <a:bodyPr/>
          <a:lstStyle/>
          <a:p>
            <a:endParaRPr lang="fa-IR">
              <a:solidFill>
                <a:srgbClr val="575F6D"/>
              </a:solidFill>
            </a:endParaRPr>
          </a:p>
        </p:txBody>
      </p:sp>
      <p:sp>
        <p:nvSpPr>
          <p:cNvPr id="9" name="Slide Number Placeholder 8"/>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4" name="Footer Placeholder 3"/>
          <p:cNvSpPr>
            <a:spLocks noGrp="1"/>
          </p:cNvSpPr>
          <p:nvPr>
            <p:ph type="ftr" sz="quarter" idx="11"/>
          </p:nvPr>
        </p:nvSpPr>
        <p:spPr/>
        <p:txBody>
          <a:bodyPr/>
          <a:lstStyle/>
          <a:p>
            <a:endParaRPr lang="fa-IR">
              <a:solidFill>
                <a:srgbClr val="575F6D"/>
              </a:solidFill>
            </a:endParaRPr>
          </a:p>
        </p:txBody>
      </p:sp>
      <p:sp>
        <p:nvSpPr>
          <p:cNvPr id="5" name="Slide Number Placeholder 4"/>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3" name="Footer Placeholder 2"/>
          <p:cNvSpPr>
            <a:spLocks noGrp="1"/>
          </p:cNvSpPr>
          <p:nvPr>
            <p:ph type="ftr" sz="quarter" idx="11"/>
          </p:nvPr>
        </p:nvSpPr>
        <p:spPr/>
        <p:txBody>
          <a:bodyPr/>
          <a:lstStyle/>
          <a:p>
            <a:endParaRPr lang="fa-IR">
              <a:solidFill>
                <a:srgbClr val="575F6D"/>
              </a:solidFill>
            </a:endParaRPr>
          </a:p>
        </p:txBody>
      </p:sp>
      <p:sp>
        <p:nvSpPr>
          <p:cNvPr id="4" name="Slide Number Placeholder 3"/>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83EF7A-EEFB-4B03-893A-145A0AFB6B40}"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p:spPr>
        <p:txBody>
          <a:bodyPr/>
          <a:lstStyle>
            <a:lvl1pPr>
              <a:defRPr/>
            </a:lvl1pPr>
          </a:lstStyle>
          <a:p>
            <a:fld id="{EDA2EB1E-6353-4EE7-A98A-0A8939ED95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FFF39D"/>
                </a:solidFill>
              </a:rPr>
              <a:pPr/>
              <a:t>1432/06/12</a:t>
            </a:fld>
            <a:endParaRPr lang="fa-IR">
              <a:solidFill>
                <a:srgbClr val="FFF39D"/>
              </a:solidFill>
            </a:endParaRPr>
          </a:p>
        </p:txBody>
      </p:sp>
      <p:sp>
        <p:nvSpPr>
          <p:cNvPr id="5" name="Footer Placeholder 4"/>
          <p:cNvSpPr>
            <a:spLocks noGrp="1"/>
          </p:cNvSpPr>
          <p:nvPr>
            <p:ph type="ftr" sz="quarter" idx="11"/>
          </p:nvPr>
        </p:nvSpPr>
        <p:spPr/>
        <p:txBody>
          <a:bodyPr/>
          <a:lstStyle/>
          <a:p>
            <a:endParaRPr lang="fa-IR">
              <a:solidFill>
                <a:srgbClr val="FFF39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FFF39D"/>
                </a:solidFill>
              </a:rPr>
              <a:pPr/>
              <a:t>1432/06/12</a:t>
            </a:fld>
            <a:endParaRPr lang="fa-IR">
              <a:solidFill>
                <a:srgbClr val="FFF39D"/>
              </a:solidFill>
            </a:endParaRPr>
          </a:p>
        </p:txBody>
      </p:sp>
      <p:sp>
        <p:nvSpPr>
          <p:cNvPr id="5" name="Footer Placeholder 4"/>
          <p:cNvSpPr>
            <a:spLocks noGrp="1"/>
          </p:cNvSpPr>
          <p:nvPr>
            <p:ph type="ftr" sz="quarter" idx="11"/>
          </p:nvPr>
        </p:nvSpPr>
        <p:spPr/>
        <p:txBody>
          <a:bodyPr/>
          <a:lstStyle/>
          <a:p>
            <a:endParaRPr lang="fa-IR">
              <a:solidFill>
                <a:srgbClr val="FFF39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8" name="Footer Placeholder 7"/>
          <p:cNvSpPr>
            <a:spLocks noGrp="1"/>
          </p:cNvSpPr>
          <p:nvPr>
            <p:ph type="ftr" sz="quarter" idx="11"/>
          </p:nvPr>
        </p:nvSpPr>
        <p:spPr/>
        <p:txBody>
          <a:bodyPr/>
          <a:lstStyle/>
          <a:p>
            <a:endParaRPr lang="fa-IR">
              <a:solidFill>
                <a:srgbClr val="575F6D"/>
              </a:solidFill>
            </a:endParaRPr>
          </a:p>
        </p:txBody>
      </p:sp>
      <p:sp>
        <p:nvSpPr>
          <p:cNvPr id="9" name="Slide Number Placeholder 8"/>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4" name="Footer Placeholder 3"/>
          <p:cNvSpPr>
            <a:spLocks noGrp="1"/>
          </p:cNvSpPr>
          <p:nvPr>
            <p:ph type="ftr" sz="quarter" idx="11"/>
          </p:nvPr>
        </p:nvSpPr>
        <p:spPr/>
        <p:txBody>
          <a:bodyPr/>
          <a:lstStyle/>
          <a:p>
            <a:endParaRPr lang="fa-IR">
              <a:solidFill>
                <a:srgbClr val="575F6D"/>
              </a:solidFill>
            </a:endParaRPr>
          </a:p>
        </p:txBody>
      </p:sp>
      <p:sp>
        <p:nvSpPr>
          <p:cNvPr id="5" name="Slide Number Placeholder 4"/>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3" name="Footer Placeholder 2"/>
          <p:cNvSpPr>
            <a:spLocks noGrp="1"/>
          </p:cNvSpPr>
          <p:nvPr>
            <p:ph type="ftr" sz="quarter" idx="11"/>
          </p:nvPr>
        </p:nvSpPr>
        <p:spPr/>
        <p:txBody>
          <a:bodyPr/>
          <a:lstStyle/>
          <a:p>
            <a:endParaRPr lang="fa-IR">
              <a:solidFill>
                <a:srgbClr val="575F6D"/>
              </a:solidFill>
            </a:endParaRPr>
          </a:p>
        </p:txBody>
      </p:sp>
      <p:sp>
        <p:nvSpPr>
          <p:cNvPr id="4" name="Slide Number Placeholder 3"/>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5" name="Footer Placeholder 4"/>
          <p:cNvSpPr>
            <a:spLocks noGrp="1"/>
          </p:cNvSpPr>
          <p:nvPr>
            <p:ph type="ftr" sz="quarter" idx="11"/>
          </p:nvPr>
        </p:nvSpPr>
        <p:spPr/>
        <p:txBody>
          <a:bodyPr/>
          <a:lstStyle/>
          <a:p>
            <a:endParaRPr lang="fa-IR">
              <a:solidFill>
                <a:srgbClr val="575F6D"/>
              </a:solidFill>
            </a:endParaRPr>
          </a:p>
        </p:txBody>
      </p:sp>
      <p:sp>
        <p:nvSpPr>
          <p:cNvPr id="6" name="Slide Number Placeholder 5"/>
          <p:cNvSpPr>
            <a:spLocks noGrp="1"/>
          </p:cNvSpPr>
          <p:nvPr>
            <p:ph type="sldNum" sz="quarter" idx="12"/>
          </p:nvPr>
        </p:nvSpPr>
        <p:spPr/>
        <p:txBody>
          <a:bodyPr/>
          <a:lstStyle/>
          <a:p>
            <a:fld id="{6C83EF7A-EEFB-4B03-893A-145A0AFB6B40}"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7600" y="609600"/>
            <a:ext cx="6908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7600" y="19812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9812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17600" y="41148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41148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11200" y="6248400"/>
            <a:ext cx="1896533" cy="457200"/>
          </a:xfrm>
        </p:spPr>
        <p:txBody>
          <a:bodyPr/>
          <a:lstStyle>
            <a:lvl1pPr>
              <a:defRPr/>
            </a:lvl1pPr>
          </a:lstStyle>
          <a:p>
            <a:fld id="{F3A7A58C-1A93-41AF-88B0-BBC75DB9F3B0}" type="datetime1">
              <a:rPr lang="en-US">
                <a:solidFill>
                  <a:srgbClr val="575F6D"/>
                </a:solidFill>
              </a:rPr>
              <a:pPr/>
              <a:t>5/15/2011</a:t>
            </a:fld>
            <a:endParaRPr lang="en-US">
              <a:solidFill>
                <a:srgbClr val="575F6D"/>
              </a:solidFill>
            </a:endParaRPr>
          </a:p>
        </p:txBody>
      </p:sp>
      <p:sp>
        <p:nvSpPr>
          <p:cNvPr id="8" name="Footer Placeholder 7"/>
          <p:cNvSpPr>
            <a:spLocks noGrp="1"/>
          </p:cNvSpPr>
          <p:nvPr>
            <p:ph type="ftr" sz="quarter" idx="11"/>
          </p:nvPr>
        </p:nvSpPr>
        <p:spPr>
          <a:xfrm>
            <a:off x="3149600" y="6248400"/>
            <a:ext cx="2844800" cy="457200"/>
          </a:xfrm>
        </p:spPr>
        <p:txBody>
          <a:bodyPr/>
          <a:lstStyle>
            <a:lvl1pPr>
              <a:defRPr/>
            </a:lvl1pPr>
          </a:lstStyle>
          <a:p>
            <a:endParaRPr lang="en-US">
              <a:solidFill>
                <a:srgbClr val="575F6D"/>
              </a:solidFill>
            </a:endParaRPr>
          </a:p>
        </p:txBody>
      </p:sp>
      <p:sp>
        <p:nvSpPr>
          <p:cNvPr id="9" name="Slide Number Placeholder 8"/>
          <p:cNvSpPr>
            <a:spLocks noGrp="1"/>
          </p:cNvSpPr>
          <p:nvPr>
            <p:ph type="sldNum" sz="quarter" idx="12"/>
          </p:nvPr>
        </p:nvSpPr>
        <p:spPr>
          <a:xfrm>
            <a:off x="6536267" y="6248400"/>
            <a:ext cx="1896533" cy="457200"/>
          </a:xfrm>
        </p:spPr>
        <p:txBody>
          <a:bodyPr/>
          <a:lstStyle>
            <a:lvl1pPr>
              <a:defRPr/>
            </a:lvl1pPr>
          </a:lstStyle>
          <a:p>
            <a:fld id="{64D98AF4-E654-4E69-803F-E90DA00020D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p:spPr>
        <p:txBody>
          <a:bodyPr/>
          <a:lstStyle>
            <a:lvl1pPr>
              <a:defRPr/>
            </a:lvl1pPr>
          </a:lstStyle>
          <a:p>
            <a:fld id="{EDA2EB1E-6353-4EE7-A98A-0A8939ED95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931D2405-9A1B-4E42-90AA-D03DC2EEC8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7E0B6227-B226-48FA-B3BD-6FF6048631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8" name="Footer Placeholder 7"/>
          <p:cNvSpPr>
            <a:spLocks noGrp="1"/>
          </p:cNvSpPr>
          <p:nvPr>
            <p:ph type="ftr" sz="quarter" idx="11"/>
          </p:nvPr>
        </p:nvSpPr>
        <p:spPr/>
        <p:txBody>
          <a:bodyPr/>
          <a:lstStyle/>
          <a:p>
            <a:endParaRPr lang="fa-IR">
              <a:solidFill>
                <a:srgbClr val="575F6D"/>
              </a:solidFill>
            </a:endParaRPr>
          </a:p>
        </p:txBody>
      </p:sp>
      <p:sp>
        <p:nvSpPr>
          <p:cNvPr id="9" name="Slide Number Placeholder 8"/>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4" name="Footer Placeholder 3"/>
          <p:cNvSpPr>
            <a:spLocks noGrp="1"/>
          </p:cNvSpPr>
          <p:nvPr>
            <p:ph type="ftr" sz="quarter" idx="11"/>
          </p:nvPr>
        </p:nvSpPr>
        <p:spPr/>
        <p:txBody>
          <a:bodyPr/>
          <a:lstStyle/>
          <a:p>
            <a:endParaRPr lang="fa-IR">
              <a:solidFill>
                <a:srgbClr val="575F6D"/>
              </a:solidFill>
            </a:endParaRPr>
          </a:p>
        </p:txBody>
      </p:sp>
      <p:sp>
        <p:nvSpPr>
          <p:cNvPr id="5" name="Slide Number Placeholder 4"/>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3" name="Footer Placeholder 2"/>
          <p:cNvSpPr>
            <a:spLocks noGrp="1"/>
          </p:cNvSpPr>
          <p:nvPr>
            <p:ph type="ftr" sz="quarter" idx="11"/>
          </p:nvPr>
        </p:nvSpPr>
        <p:spPr/>
        <p:txBody>
          <a:bodyPr/>
          <a:lstStyle/>
          <a:p>
            <a:endParaRPr lang="fa-IR">
              <a:solidFill>
                <a:srgbClr val="575F6D"/>
              </a:solidFill>
            </a:endParaRPr>
          </a:p>
        </p:txBody>
      </p:sp>
      <p:sp>
        <p:nvSpPr>
          <p:cNvPr id="4" name="Slide Number Placeholder 3"/>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3C6B5-435F-44A9-A600-476AC1BDEB63}" type="datetimeFigureOut">
              <a:rPr lang="fa-IR" smtClean="0">
                <a:solidFill>
                  <a:srgbClr val="575F6D"/>
                </a:solidFill>
              </a:rPr>
              <a:pPr/>
              <a:t>1432/06/12</a:t>
            </a:fld>
            <a:endParaRPr lang="fa-IR">
              <a:solidFill>
                <a:srgbClr val="575F6D"/>
              </a:solidFill>
            </a:endParaRPr>
          </a:p>
        </p:txBody>
      </p:sp>
      <p:sp>
        <p:nvSpPr>
          <p:cNvPr id="6" name="Footer Placeholder 5"/>
          <p:cNvSpPr>
            <a:spLocks noGrp="1"/>
          </p:cNvSpPr>
          <p:nvPr>
            <p:ph type="ftr" sz="quarter" idx="11"/>
          </p:nvPr>
        </p:nvSpPr>
        <p:spPr/>
        <p:txBody>
          <a:bodyPr/>
          <a:lstStyle/>
          <a:p>
            <a:endParaRPr lang="fa-IR">
              <a:solidFill>
                <a:srgbClr val="575F6D"/>
              </a:solidFill>
            </a:endParaRPr>
          </a:p>
        </p:txBody>
      </p:sp>
      <p:sp>
        <p:nvSpPr>
          <p:cNvPr id="7" name="Slide Number Placeholder 6"/>
          <p:cNvSpPr>
            <a:spLocks noGrp="1"/>
          </p:cNvSpPr>
          <p:nvPr>
            <p:ph type="sldNum" sz="quarter" idx="12"/>
          </p:nvPr>
        </p:nvSpPr>
        <p:spPr/>
        <p:txBody>
          <a:bodyPr/>
          <a:lstStyle/>
          <a:p>
            <a:fld id="{6C83EF7A-EEFB-4B03-893A-145A0AFB6B4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l="-1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70EBF-47B8-4DF5-830F-09EA348E1B9B}" type="datetimeFigureOut">
              <a:rPr lang="en-US" smtClean="0"/>
              <a:pPr/>
              <a:t>5/15/2011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11555-04EA-45C8-BFC7-73D12CE7E1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6" r:id="rId12"/>
    <p:sldLayoutId id="2147483727" r:id="rId13"/>
    <p:sldLayoutId id="214748372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570EBF-47B8-4DF5-830F-09EA348E1B9B}" type="datetimeFigureOut">
              <a:rPr lang="en-US" smtClean="0"/>
              <a:pPr/>
              <a:t>5/15/2011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F11555-04EA-45C8-BFC7-73D12CE7E12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l="-1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70EBF-47B8-4DF5-830F-09EA348E1B9B}" type="datetimeFigureOut">
              <a:rPr lang="en-US" smtClean="0">
                <a:solidFill>
                  <a:prstClr val="black">
                    <a:tint val="75000"/>
                  </a:prstClr>
                </a:solidFill>
              </a:rPr>
              <a:pPr/>
              <a:t>5/15/2011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11555-04EA-45C8-BFC7-73D12CE7E12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r-and-space.com/20020625%20China%20Lake/DCP00487%20BLU-80%20Bigeye%20l.jp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gif"/><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www.opcw.org/index.php?eID=tx_cms_showpic&amp;file=fileadmin/OPCW/about_chemical_weapons/HYDROLY2.GIF&amp;md5=6367325c6e05074070c5165034cf1553464de2ac&amp;parameters%5b0%5d=YTo0OntzOjU6IndpZHRoIjtzOjQ6IjgwMG0iO3M6NjoiaGVpZ2h0IjtzOjQ6IjYw&amp;parameters%5b1%5d=MG0iO3M6NzoiYm9keVRhZyI7czo0MToiPGJvZHkgc3R5bGU9Im1hcmdpbjowOyBi&amp;parameters%5b2%5d=YWNrZ3JvdW5kOiNmZmY7Ij4iO3M6NDoid3JhcCI7czozNzoiPGEgaHJlZj0iamF2&amp;parameters%5b3%5d=YXNjcmlwdDpjbG9zZSgpOyI+IHwgPC9hPiI7fQ==" TargetMode="External"/><Relationship Id="rId2" Type="http://schemas.openxmlformats.org/officeDocument/2006/relationships/notesSlide" Target="../notesSlides/notesSlide35.xml"/><Relationship Id="rId1" Type="http://schemas.openxmlformats.org/officeDocument/2006/relationships/slideLayout" Target="../slideLayouts/slideLayout34.xml"/><Relationship Id="rId4" Type="http://schemas.openxmlformats.org/officeDocument/2006/relationships/image" Target="../media/image37.gif"/></Relationships>
</file>

<file path=ppt/slides/_rels/slide41.xml.rels><?xml version="1.0" encoding="UTF-8" standalone="yes"?>
<Relationships xmlns="http://schemas.openxmlformats.org/package/2006/relationships"><Relationship Id="rId3" Type="http://schemas.openxmlformats.org/officeDocument/2006/relationships/hyperlink" Target="http://www.mountainside-medical.com/product_images/i/543/buy_sodium_bicarbonate_8.4_for_injection_usp__21439_zoom.jpg" TargetMode="External"/><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2008" y="6093296"/>
            <a:ext cx="1907704"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advTm="157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24744"/>
            <a:ext cx="9144000" cy="5472608"/>
          </a:xfrm>
        </p:spPr>
        <p:txBody>
          <a:bodyPr>
            <a:normAutofit/>
          </a:bodyPr>
          <a:lstStyle/>
          <a:p>
            <a:pPr algn="l" rtl="0"/>
            <a:r>
              <a:rPr lang="en-US" dirty="0" smtClean="0">
                <a:solidFill>
                  <a:schemeClr val="bg1"/>
                </a:solidFill>
              </a:rPr>
              <a:t>The relative lethality as determined in animal studies is </a:t>
            </a:r>
          </a:p>
          <a:p>
            <a:r>
              <a:rPr lang="en-US" sz="3600" dirty="0" smtClean="0">
                <a:solidFill>
                  <a:schemeClr val="bg1"/>
                </a:solidFill>
              </a:rPr>
              <a:t>VX &gt; </a:t>
            </a:r>
            <a:r>
              <a:rPr lang="en-US" sz="3600" dirty="0" err="1" smtClean="0">
                <a:solidFill>
                  <a:schemeClr val="bg1"/>
                </a:solidFill>
              </a:rPr>
              <a:t>Soman</a:t>
            </a:r>
            <a:r>
              <a:rPr lang="en-US" sz="3600" dirty="0" smtClean="0">
                <a:solidFill>
                  <a:schemeClr val="bg1"/>
                </a:solidFill>
              </a:rPr>
              <a:t> &gt; </a:t>
            </a:r>
            <a:r>
              <a:rPr lang="en-US" sz="3600" dirty="0" err="1" smtClean="0">
                <a:solidFill>
                  <a:schemeClr val="bg1"/>
                </a:solidFill>
              </a:rPr>
              <a:t>Sarin</a:t>
            </a:r>
            <a:r>
              <a:rPr lang="en-US" sz="3600" dirty="0" smtClean="0">
                <a:solidFill>
                  <a:schemeClr val="bg1"/>
                </a:solidFill>
              </a:rPr>
              <a:t> &gt; </a:t>
            </a:r>
            <a:r>
              <a:rPr lang="en-US" sz="3600" dirty="0" err="1" smtClean="0">
                <a:solidFill>
                  <a:schemeClr val="bg1"/>
                </a:solidFill>
              </a:rPr>
              <a:t>Tabun</a:t>
            </a:r>
            <a:endParaRPr lang="en-US" sz="3600" dirty="0" smtClean="0">
              <a:solidFill>
                <a:schemeClr val="bg1"/>
              </a:solidFill>
            </a:endParaRPr>
          </a:p>
          <a:p>
            <a:pPr algn="l" rtl="0">
              <a:buNone/>
            </a:pPr>
            <a:endParaRPr lang="en-US" sz="3200" u="sng" dirty="0" smtClean="0">
              <a:solidFill>
                <a:srgbClr val="00B0F0"/>
              </a:solidFill>
            </a:endParaRPr>
          </a:p>
        </p:txBody>
      </p:sp>
      <p:sp>
        <p:nvSpPr>
          <p:cNvPr id="5" name="Text Placeholder 4"/>
          <p:cNvSpPr>
            <a:spLocks noGrp="1"/>
          </p:cNvSpPr>
          <p:nvPr>
            <p:ph type="body" sz="half" idx="2"/>
          </p:nvPr>
        </p:nvSpPr>
        <p:spPr>
          <a:xfrm rot="16200000">
            <a:off x="6806590" y="-1623030"/>
            <a:ext cx="714380" cy="3960440"/>
          </a:xfrm>
        </p:spPr>
        <p:txBody>
          <a:bodyPr vert="vert">
            <a:noAutofit/>
          </a:bodyPr>
          <a:lstStyle/>
          <a:p>
            <a:pPr algn="ctr"/>
            <a:r>
              <a:rPr lang="en-US" sz="4000" dirty="0" smtClean="0">
                <a:solidFill>
                  <a:schemeClr val="accent1">
                    <a:lumMod val="60000"/>
                    <a:lumOff val="40000"/>
                  </a:schemeClr>
                </a:solidFill>
                <a:latin typeface="Eras Bold ITC" pitchFamily="34" charset="0"/>
              </a:rPr>
              <a:t>Properties</a:t>
            </a:r>
          </a:p>
          <a:p>
            <a:endParaRPr lang="fa-IR" sz="1100" dirty="0">
              <a:solidFill>
                <a:schemeClr val="accent1">
                  <a:lumMod val="60000"/>
                  <a:lumOff val="40000"/>
                </a:schemeClr>
              </a:solidFill>
            </a:endParaRPr>
          </a:p>
        </p:txBody>
      </p:sp>
      <p:pic>
        <p:nvPicPr>
          <p:cNvPr id="8" name="Picture 1"/>
          <p:cNvPicPr>
            <a:picLocks noChangeAspect="1" noChangeArrowheads="1"/>
          </p:cNvPicPr>
          <p:nvPr/>
        </p:nvPicPr>
        <p:blipFill>
          <a:blip r:embed="rId3" cstate="print"/>
          <a:srcRect/>
          <a:stretch>
            <a:fillRect/>
          </a:stretch>
        </p:blipFill>
        <p:spPr bwMode="auto">
          <a:xfrm>
            <a:off x="1763688" y="2852936"/>
            <a:ext cx="7344816" cy="40050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268760"/>
            <a:ext cx="3635896" cy="6454500"/>
          </a:xfrm>
        </p:spPr>
        <p:txBody>
          <a:bodyPr>
            <a:normAutofit/>
          </a:bodyPr>
          <a:lstStyle/>
          <a:p>
            <a:pPr marL="273050" indent="-273050" algn="l" rtl="0"/>
            <a:r>
              <a:rPr lang="en-US" dirty="0" smtClean="0">
                <a:solidFill>
                  <a:schemeClr val="bg1"/>
                </a:solidFill>
              </a:rPr>
              <a:t>Delivery systems of nerve agents are </a:t>
            </a:r>
            <a:r>
              <a:rPr lang="en-US" dirty="0" smtClean="0">
                <a:solidFill>
                  <a:srgbClr val="FF0000"/>
                </a:solidFill>
              </a:rPr>
              <a:t>bombs</a:t>
            </a:r>
            <a:r>
              <a:rPr lang="en-US" dirty="0" smtClean="0"/>
              <a:t>, </a:t>
            </a:r>
            <a:r>
              <a:rPr lang="en-US" dirty="0" smtClean="0">
                <a:solidFill>
                  <a:srgbClr val="FF0000"/>
                </a:solidFill>
              </a:rPr>
              <a:t>missiles</a:t>
            </a:r>
            <a:r>
              <a:rPr lang="en-US" dirty="0" smtClean="0"/>
              <a:t>, </a:t>
            </a:r>
            <a:r>
              <a:rPr lang="en-US" dirty="0" smtClean="0">
                <a:solidFill>
                  <a:srgbClr val="FF0000"/>
                </a:solidFill>
              </a:rPr>
              <a:t>cluster spray</a:t>
            </a:r>
            <a:r>
              <a:rPr lang="en-US" dirty="0" smtClean="0"/>
              <a:t> </a:t>
            </a:r>
            <a:r>
              <a:rPr lang="en-US" dirty="0" smtClean="0">
                <a:solidFill>
                  <a:schemeClr val="bg1"/>
                </a:solidFill>
              </a:rPr>
              <a:t>and spray tanks.</a:t>
            </a:r>
          </a:p>
          <a:p>
            <a:pPr marL="273050" indent="-273050" algn="l" rtl="0"/>
            <a:endParaRPr lang="en-US" dirty="0" smtClean="0"/>
          </a:p>
        </p:txBody>
      </p:sp>
      <p:sp>
        <p:nvSpPr>
          <p:cNvPr id="5" name="Text Placeholder 4"/>
          <p:cNvSpPr>
            <a:spLocks noGrp="1"/>
          </p:cNvSpPr>
          <p:nvPr>
            <p:ph type="body" sz="half" idx="2"/>
          </p:nvPr>
        </p:nvSpPr>
        <p:spPr>
          <a:xfrm rot="16200000">
            <a:off x="6890568" y="-1539052"/>
            <a:ext cx="714380" cy="3792484"/>
          </a:xfrm>
        </p:spPr>
        <p:txBody>
          <a:bodyPr vert="vert">
            <a:noAutofit/>
          </a:bodyPr>
          <a:lstStyle/>
          <a:p>
            <a:pPr algn="ctr"/>
            <a:r>
              <a:rPr lang="en-US" sz="4000" dirty="0" smtClean="0">
                <a:solidFill>
                  <a:schemeClr val="accent1">
                    <a:lumMod val="60000"/>
                    <a:lumOff val="40000"/>
                  </a:schemeClr>
                </a:solidFill>
                <a:latin typeface="Eras Bold ITC" pitchFamily="34" charset="0"/>
              </a:rPr>
              <a:t>Properties</a:t>
            </a:r>
          </a:p>
          <a:p>
            <a:endParaRPr lang="fa-IR" sz="1100" dirty="0">
              <a:solidFill>
                <a:schemeClr val="accent1">
                  <a:lumMod val="60000"/>
                  <a:lumOff val="40000"/>
                </a:schemeClr>
              </a:solidFill>
            </a:endParaRPr>
          </a:p>
        </p:txBody>
      </p:sp>
      <p:sp>
        <p:nvSpPr>
          <p:cNvPr id="8" name="Rectangle 7"/>
          <p:cNvSpPr/>
          <p:nvPr/>
        </p:nvSpPr>
        <p:spPr>
          <a:xfrm>
            <a:off x="3563888" y="5661248"/>
            <a:ext cx="5400600" cy="646331"/>
          </a:xfrm>
          <a:prstGeom prst="rect">
            <a:avLst/>
          </a:prstGeom>
        </p:spPr>
        <p:txBody>
          <a:bodyPr wrap="square">
            <a:spAutoFit/>
          </a:bodyPr>
          <a:lstStyle/>
          <a:p>
            <a:r>
              <a:rPr lang="en-US" dirty="0" smtClean="0">
                <a:solidFill>
                  <a:schemeClr val="bg1"/>
                </a:solidFill>
              </a:rPr>
              <a:t>BLU-80/B </a:t>
            </a:r>
            <a:r>
              <a:rPr lang="en-US" dirty="0" err="1" smtClean="0">
                <a:solidFill>
                  <a:schemeClr val="bg1"/>
                </a:solidFill>
              </a:rPr>
              <a:t>Bigeye</a:t>
            </a:r>
            <a:r>
              <a:rPr lang="en-US" dirty="0" smtClean="0">
                <a:solidFill>
                  <a:schemeClr val="bg1"/>
                </a:solidFill>
              </a:rPr>
              <a:t> binary chemical </a:t>
            </a:r>
            <a:r>
              <a:rPr lang="en-US" dirty="0" err="1" smtClean="0">
                <a:solidFill>
                  <a:schemeClr val="bg1"/>
                </a:solidFill>
              </a:rPr>
              <a:t>munition</a:t>
            </a:r>
            <a:r>
              <a:rPr lang="en-US" dirty="0" smtClean="0">
                <a:solidFill>
                  <a:schemeClr val="bg1"/>
                </a:solidFill>
              </a:rPr>
              <a:t> dispenser would have carried 180 pounds of VX nerve agent</a:t>
            </a:r>
            <a:endParaRPr lang="en-US" dirty="0">
              <a:solidFill>
                <a:schemeClr val="bg1"/>
              </a:solidFill>
            </a:endParaRPr>
          </a:p>
        </p:txBody>
      </p:sp>
      <p:pic>
        <p:nvPicPr>
          <p:cNvPr id="9" name="Picture 2" descr="BLU-80 Bigeye">
            <a:hlinkClick r:id="rId3"/>
          </p:cNvPr>
          <p:cNvPicPr>
            <a:picLocks noChangeAspect="1" noChangeArrowheads="1"/>
          </p:cNvPicPr>
          <p:nvPr/>
        </p:nvPicPr>
        <p:blipFill>
          <a:blip r:embed="rId4" cstate="print"/>
          <a:srcRect/>
          <a:stretch>
            <a:fillRect/>
          </a:stretch>
        </p:blipFill>
        <p:spPr bwMode="auto">
          <a:xfrm>
            <a:off x="3635896" y="1412776"/>
            <a:ext cx="4990068" cy="42484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08720"/>
            <a:ext cx="9144000" cy="5693248"/>
          </a:xfrm>
        </p:spPr>
        <p:txBody>
          <a:bodyPr>
            <a:normAutofit/>
          </a:bodyPr>
          <a:lstStyle/>
          <a:p>
            <a:pPr marL="542925" indent="-542925" algn="l" rtl="0">
              <a:buClr>
                <a:srgbClr val="FF0000"/>
              </a:buClr>
              <a:buSzPct val="100000"/>
              <a:buFont typeface="Wingdings" pitchFamily="2" charset="2"/>
              <a:buChar char=""/>
            </a:pPr>
            <a:r>
              <a:rPr lang="en-US" dirty="0" smtClean="0">
                <a:solidFill>
                  <a:schemeClr val="bg1"/>
                </a:solidFill>
              </a:rPr>
              <a:t>These agents act by binding to a</a:t>
            </a:r>
            <a:r>
              <a:rPr lang="en-US" dirty="0" smtClean="0"/>
              <a:t> </a:t>
            </a:r>
            <a:r>
              <a:rPr lang="en-US" dirty="0" smtClean="0">
                <a:solidFill>
                  <a:srgbClr val="FF0000"/>
                </a:solidFill>
              </a:rPr>
              <a:t>serine residue </a:t>
            </a:r>
            <a:r>
              <a:rPr lang="en-US" dirty="0" smtClean="0">
                <a:solidFill>
                  <a:schemeClr val="bg1"/>
                </a:solidFill>
              </a:rPr>
              <a:t>at the active site of a </a:t>
            </a:r>
            <a:r>
              <a:rPr lang="en-US" dirty="0" err="1" smtClean="0">
                <a:solidFill>
                  <a:srgbClr val="FF0000"/>
                </a:solidFill>
              </a:rPr>
              <a:t>acetylcholinesterase</a:t>
            </a:r>
            <a:r>
              <a:rPr lang="en-US" dirty="0" smtClean="0"/>
              <a:t>, </a:t>
            </a:r>
            <a:r>
              <a:rPr lang="en-US" dirty="0" smtClean="0">
                <a:solidFill>
                  <a:schemeClr val="bg1"/>
                </a:solidFill>
              </a:rPr>
              <a:t>thus forming a </a:t>
            </a:r>
            <a:r>
              <a:rPr lang="en-US" dirty="0" err="1" smtClean="0">
                <a:solidFill>
                  <a:schemeClr val="bg1"/>
                </a:solidFill>
              </a:rPr>
              <a:t>phosphorylating</a:t>
            </a:r>
            <a:r>
              <a:rPr lang="en-US" dirty="0" smtClean="0">
                <a:solidFill>
                  <a:schemeClr val="bg1"/>
                </a:solidFill>
              </a:rPr>
              <a:t> protein that is </a:t>
            </a:r>
            <a:r>
              <a:rPr lang="en-US" dirty="0" smtClean="0">
                <a:solidFill>
                  <a:schemeClr val="bg1"/>
                </a:solidFill>
                <a:latin typeface="Eras Bold ITC" pitchFamily="34" charset="0"/>
              </a:rPr>
              <a:t>inactive</a:t>
            </a:r>
            <a:r>
              <a:rPr lang="en-US" dirty="0" smtClean="0">
                <a:solidFill>
                  <a:schemeClr val="bg1"/>
                </a:solidFill>
              </a:rPr>
              <a:t> and </a:t>
            </a:r>
            <a:r>
              <a:rPr lang="en-US" u="sng" dirty="0" smtClean="0">
                <a:solidFill>
                  <a:schemeClr val="bg1"/>
                </a:solidFill>
              </a:rPr>
              <a:t>incapable of breaking down</a:t>
            </a:r>
            <a:r>
              <a:rPr lang="en-US" dirty="0" smtClean="0">
                <a:solidFill>
                  <a:schemeClr val="bg1"/>
                </a:solidFill>
              </a:rPr>
              <a:t> </a:t>
            </a:r>
            <a:r>
              <a:rPr lang="en-US" b="1" dirty="0" smtClean="0">
                <a:solidFill>
                  <a:srgbClr val="FF0000"/>
                </a:solidFill>
              </a:rPr>
              <a:t>acetylcholine</a:t>
            </a:r>
          </a:p>
          <a:p>
            <a:pPr marL="1343025" indent="-357188" algn="l" rtl="0">
              <a:buFont typeface="Wingdings" pitchFamily="2" charset="2"/>
              <a:buChar char=""/>
            </a:pPr>
            <a:r>
              <a:rPr lang="en-US" dirty="0" smtClean="0">
                <a:solidFill>
                  <a:schemeClr val="bg1"/>
                </a:solidFill>
              </a:rPr>
              <a:t>End-organ overstimulation</a:t>
            </a:r>
          </a:p>
          <a:p>
            <a:pPr marL="442913" indent="-442913" algn="l" rtl="0">
              <a:buClr>
                <a:srgbClr val="FF0000"/>
              </a:buClr>
              <a:buSzPct val="100000"/>
              <a:buFont typeface="Wingdings" pitchFamily="2" charset="2"/>
              <a:buChar char="°"/>
            </a:pPr>
            <a:endParaRPr lang="en-US" dirty="0" smtClean="0"/>
          </a:p>
        </p:txBody>
      </p:sp>
      <p:sp>
        <p:nvSpPr>
          <p:cNvPr id="5" name="Text Placeholder 4"/>
          <p:cNvSpPr>
            <a:spLocks noGrp="1"/>
          </p:cNvSpPr>
          <p:nvPr>
            <p:ph type="body" sz="half" idx="2"/>
          </p:nvPr>
        </p:nvSpPr>
        <p:spPr>
          <a:xfrm rot="16200000">
            <a:off x="6147056" y="-2079112"/>
            <a:ext cx="714380" cy="4872604"/>
          </a:xfrm>
        </p:spPr>
        <p:txBody>
          <a:bodyPr vert="vert">
            <a:noAutofit/>
          </a:bodyPr>
          <a:lstStyle/>
          <a:p>
            <a:pPr algn="ctr"/>
            <a:r>
              <a:rPr lang="en-US" sz="2400" dirty="0" smtClean="0">
                <a:solidFill>
                  <a:schemeClr val="accent1">
                    <a:lumMod val="60000"/>
                    <a:lumOff val="40000"/>
                  </a:schemeClr>
                </a:solidFill>
                <a:latin typeface="Eras Bold ITC" pitchFamily="34" charset="0"/>
              </a:rPr>
              <a:t>Mechanism of human toxicity</a:t>
            </a:r>
            <a:endParaRPr lang="fa-IR" sz="800" dirty="0">
              <a:solidFill>
                <a:schemeClr val="accent1">
                  <a:lumMod val="60000"/>
                  <a:lumOff val="40000"/>
                </a:schemeClr>
              </a:solidFill>
            </a:endParaRPr>
          </a:p>
        </p:txBody>
      </p:sp>
      <p:pic>
        <p:nvPicPr>
          <p:cNvPr id="6" name="Picture 5" descr="27_1-rv-rv (sept 2000) opt 3 use Oct 2000"/>
          <p:cNvPicPr>
            <a:picLocks noChangeAspect="1" noChangeArrowheads="1"/>
          </p:cNvPicPr>
          <p:nvPr/>
        </p:nvPicPr>
        <p:blipFill>
          <a:blip r:embed="rId3" cstate="print"/>
          <a:srcRect/>
          <a:stretch>
            <a:fillRect/>
          </a:stretch>
        </p:blipFill>
        <p:spPr bwMode="auto">
          <a:xfrm>
            <a:off x="539552" y="4005064"/>
            <a:ext cx="2907443" cy="2376264"/>
          </a:xfrm>
          <a:prstGeom prst="rect">
            <a:avLst/>
          </a:prstGeom>
          <a:noFill/>
          <a:ln w="76200">
            <a:solidFill>
              <a:srgbClr val="FF9966"/>
            </a:solidFill>
            <a:miter lim="800000"/>
            <a:headEnd/>
            <a:tailEnd/>
          </a:ln>
        </p:spPr>
      </p:pic>
      <p:pic>
        <p:nvPicPr>
          <p:cNvPr id="7" name="Picture 6" descr="27-2-rv-rv (Oct 2000)"/>
          <p:cNvPicPr>
            <a:picLocks noChangeAspect="1" noChangeArrowheads="1"/>
          </p:cNvPicPr>
          <p:nvPr/>
        </p:nvPicPr>
        <p:blipFill>
          <a:blip r:embed="rId4" cstate="print"/>
          <a:srcRect/>
          <a:stretch>
            <a:fillRect/>
          </a:stretch>
        </p:blipFill>
        <p:spPr bwMode="auto">
          <a:xfrm>
            <a:off x="5220072" y="4005064"/>
            <a:ext cx="3012936" cy="2448272"/>
          </a:xfrm>
          <a:prstGeom prst="rect">
            <a:avLst/>
          </a:prstGeom>
          <a:noFill/>
          <a:ln w="76200">
            <a:solidFill>
              <a:srgbClr val="FF9966"/>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74320"/>
            <a:ext cx="5767398" cy="6327648"/>
          </a:xfrm>
        </p:spPr>
        <p:txBody>
          <a:bodyPr>
            <a:normAutofit/>
          </a:bodyPr>
          <a:lstStyle/>
          <a:p>
            <a:pPr marL="442913" indent="-442913" algn="l" rtl="0">
              <a:buClr>
                <a:srgbClr val="FF0000"/>
              </a:buClr>
              <a:buSzPct val="100000"/>
              <a:buFont typeface="Wingdings" pitchFamily="2" charset="2"/>
              <a:buChar char="°"/>
            </a:pPr>
            <a:endParaRPr lang="en-US" dirty="0" smtClean="0"/>
          </a:p>
          <a:p>
            <a:pPr marL="442913" indent="-442913" algn="l" rtl="0">
              <a:buClr>
                <a:srgbClr val="FF0000"/>
              </a:buClr>
              <a:buSzPct val="100000"/>
              <a:buFont typeface="Wingdings" pitchFamily="2" charset="2"/>
              <a:buChar char="°"/>
            </a:pPr>
            <a:endParaRPr lang="en-US" dirty="0" smtClean="0"/>
          </a:p>
          <a:p>
            <a:pPr marL="442913" indent="-442913" algn="l" rtl="0">
              <a:buClr>
                <a:srgbClr val="FF0000"/>
              </a:buClr>
              <a:buSzPct val="100000"/>
              <a:buFont typeface="Wingdings" pitchFamily="2" charset="2"/>
              <a:buChar char="°"/>
            </a:pPr>
            <a:endParaRPr lang="en-US" dirty="0" smtClean="0"/>
          </a:p>
          <a:p>
            <a:pPr marL="273050" indent="-273050" algn="l" rtl="0"/>
            <a:endParaRPr lang="en-US" dirty="0" smtClean="0"/>
          </a:p>
        </p:txBody>
      </p:sp>
      <p:sp>
        <p:nvSpPr>
          <p:cNvPr id="5" name="Text Placeholder 4"/>
          <p:cNvSpPr>
            <a:spLocks noGrp="1"/>
          </p:cNvSpPr>
          <p:nvPr>
            <p:ph type="body" sz="half" idx="2"/>
          </p:nvPr>
        </p:nvSpPr>
        <p:spPr>
          <a:xfrm rot="16200000">
            <a:off x="6313884" y="-1813892"/>
            <a:ext cx="764704" cy="4392488"/>
          </a:xfrm>
        </p:spPr>
        <p:txBody>
          <a:bodyPr vert="vert">
            <a:noAutofit/>
          </a:bodyPr>
          <a:lstStyle/>
          <a:p>
            <a:pPr algn="ctr"/>
            <a:r>
              <a:rPr lang="en-US" sz="2000" dirty="0" smtClean="0">
                <a:solidFill>
                  <a:schemeClr val="accent1">
                    <a:lumMod val="60000"/>
                    <a:lumOff val="40000"/>
                  </a:schemeClr>
                </a:solidFill>
                <a:latin typeface="Eras Bold ITC" pitchFamily="34" charset="0"/>
              </a:rPr>
              <a:t>Mechanism of human toxicity</a:t>
            </a:r>
            <a:endParaRPr lang="fa-IR" sz="700" dirty="0">
              <a:solidFill>
                <a:schemeClr val="accent1">
                  <a:lumMod val="60000"/>
                  <a:lumOff val="40000"/>
                </a:schemeClr>
              </a:solidFill>
            </a:endParaRPr>
          </a:p>
        </p:txBody>
      </p:sp>
      <p:graphicFrame>
        <p:nvGraphicFramePr>
          <p:cNvPr id="9" name="Table 8"/>
          <p:cNvGraphicFramePr>
            <a:graphicFrameLocks noGrp="1"/>
          </p:cNvGraphicFramePr>
          <p:nvPr/>
        </p:nvGraphicFramePr>
        <p:xfrm>
          <a:off x="251520" y="1268760"/>
          <a:ext cx="8712969" cy="4896541"/>
        </p:xfrm>
        <a:graphic>
          <a:graphicData uri="http://schemas.openxmlformats.org/drawingml/2006/table">
            <a:tbl>
              <a:tblPr firstRow="1" bandRow="1">
                <a:tableStyleId>{5C22544A-7EE6-4342-B048-85BDC9FD1C3A}</a:tableStyleId>
              </a:tblPr>
              <a:tblGrid>
                <a:gridCol w="2904323"/>
                <a:gridCol w="2904323"/>
                <a:gridCol w="2904323"/>
              </a:tblGrid>
              <a:tr h="854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Arial" pitchFamily="34" charset="0"/>
                        </a:rPr>
                        <a:t>Name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Arial" pitchFamily="34" charset="0"/>
                        </a:rPr>
                        <a:t>Synonym</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pitchFamily="34" charset="0"/>
                        </a:rPr>
                        <a:t>Aging T1/2</a:t>
                      </a:r>
                    </a:p>
                  </a:txBody>
                  <a:tcPr horzOverflow="overflow"/>
                </a:tc>
              </a:tr>
              <a:tr h="925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rPr>
                        <a:t>Sarin</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GB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~5 hours</a:t>
                      </a:r>
                    </a:p>
                  </a:txBody>
                  <a:tcPr horzOverflow="overflow"/>
                </a:tc>
              </a:tr>
              <a:tr h="925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Soman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GD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 min</a:t>
                      </a:r>
                    </a:p>
                  </a:txBody>
                  <a:tcPr horzOverflow="overflow"/>
                </a:tc>
              </a:tr>
              <a:tr h="925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Tabun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GA</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&gt;40 hours</a:t>
                      </a:r>
                    </a:p>
                  </a:txBody>
                  <a:tcPr horzOverflow="overflow"/>
                </a:tc>
              </a:tr>
              <a:tr h="126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VX</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None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&gt;40 hours</a:t>
                      </a:r>
                    </a:p>
                  </a:txBody>
                  <a:tcPr horzOverflow="overflow"/>
                </a:tc>
              </a:tr>
            </a:tbl>
          </a:graphicData>
        </a:graphic>
      </p:graphicFrame>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rot="16200000">
            <a:off x="6356794" y="-2072826"/>
            <a:ext cx="714380" cy="4860032"/>
          </a:xfrm>
        </p:spPr>
        <p:txBody>
          <a:bodyPr vert="vert">
            <a:noAutofit/>
          </a:bodyPr>
          <a:lstStyle/>
          <a:p>
            <a:pPr algn="ctr"/>
            <a:r>
              <a:rPr lang="en-US" sz="4000" dirty="0" smtClean="0">
                <a:solidFill>
                  <a:srgbClr val="FFFF00"/>
                </a:solidFill>
                <a:latin typeface="Eras Bold ITC" pitchFamily="34" charset="0"/>
              </a:rPr>
              <a:t>Clinical   features</a:t>
            </a:r>
            <a:endParaRPr lang="fa-IR" sz="1100" dirty="0">
              <a:solidFill>
                <a:srgbClr val="FFFF00"/>
              </a:solidFill>
            </a:endParaRPr>
          </a:p>
        </p:txBody>
      </p:sp>
      <p:pic>
        <p:nvPicPr>
          <p:cNvPr id="6" name="Picture 4"/>
          <p:cNvPicPr>
            <a:picLocks noChangeArrowheads="1"/>
          </p:cNvPicPr>
          <p:nvPr/>
        </p:nvPicPr>
        <p:blipFill>
          <a:blip r:embed="rId3" cstate="print"/>
          <a:srcRect/>
          <a:stretch>
            <a:fillRect/>
          </a:stretch>
        </p:blipFill>
        <p:spPr bwMode="auto">
          <a:xfrm>
            <a:off x="6029325" y="1412776"/>
            <a:ext cx="3114675" cy="3528392"/>
          </a:xfrm>
          <a:prstGeom prst="rect">
            <a:avLst/>
          </a:prstGeom>
          <a:noFill/>
          <a:ln w="9525">
            <a:noFill/>
            <a:miter lim="800000"/>
            <a:headEnd/>
            <a:tailEnd/>
          </a:ln>
          <a:effectLst/>
        </p:spPr>
      </p:pic>
      <p:sp>
        <p:nvSpPr>
          <p:cNvPr id="8" name="Rectangle 7"/>
          <p:cNvSpPr/>
          <p:nvPr/>
        </p:nvSpPr>
        <p:spPr>
          <a:xfrm>
            <a:off x="6012160" y="5085184"/>
            <a:ext cx="3131840" cy="461665"/>
          </a:xfrm>
          <a:prstGeom prst="rect">
            <a:avLst/>
          </a:prstGeom>
        </p:spPr>
        <p:txBody>
          <a:bodyPr wrap="square">
            <a:spAutoFit/>
          </a:bodyPr>
          <a:lstStyle/>
          <a:p>
            <a:pPr lvl="0">
              <a:spcBef>
                <a:spcPct val="20000"/>
              </a:spcBef>
              <a:buClr>
                <a:srgbClr val="00B0F0"/>
              </a:buClr>
              <a:buSzPct val="100000"/>
            </a:pPr>
            <a:r>
              <a:rPr lang="en-US" sz="2400" dirty="0" smtClean="0">
                <a:solidFill>
                  <a:srgbClr val="FF0000"/>
                </a:solidFill>
              </a:rPr>
              <a:t>the world going black</a:t>
            </a:r>
          </a:p>
        </p:txBody>
      </p:sp>
      <p:pic>
        <p:nvPicPr>
          <p:cNvPr id="1026" name="Picture 2"/>
          <p:cNvPicPr>
            <a:picLocks noChangeAspect="1" noChangeArrowheads="1"/>
          </p:cNvPicPr>
          <p:nvPr/>
        </p:nvPicPr>
        <p:blipFill>
          <a:blip r:embed="rId4" cstate="print"/>
          <a:srcRect/>
          <a:stretch>
            <a:fillRect/>
          </a:stretch>
        </p:blipFill>
        <p:spPr bwMode="auto">
          <a:xfrm>
            <a:off x="251520" y="1484784"/>
            <a:ext cx="5712758" cy="3528391"/>
          </a:xfrm>
          <a:prstGeom prst="rect">
            <a:avLst/>
          </a:prstGeom>
          <a:noFill/>
          <a:ln w="9525">
            <a:noFill/>
            <a:miter lim="800000"/>
            <a:headEnd/>
            <a:tailEnd/>
          </a:ln>
        </p:spPr>
      </p:pic>
      <p:sp>
        <p:nvSpPr>
          <p:cNvPr id="9" name="Rectangle 8"/>
          <p:cNvSpPr/>
          <p:nvPr/>
        </p:nvSpPr>
        <p:spPr>
          <a:xfrm>
            <a:off x="323528" y="5733256"/>
            <a:ext cx="6552728" cy="400110"/>
          </a:xfrm>
          <a:prstGeom prst="rect">
            <a:avLst/>
          </a:prstGeom>
        </p:spPr>
        <p:txBody>
          <a:bodyPr wrap="square">
            <a:spAutoFit/>
          </a:bodyPr>
          <a:lstStyle/>
          <a:p>
            <a:pPr algn="ctr">
              <a:buClr>
                <a:srgbClr val="00B0F0"/>
              </a:buClr>
              <a:buSzPct val="100000"/>
            </a:pPr>
            <a:r>
              <a:rPr lang="en-US" sz="2000" dirty="0" smtClean="0">
                <a:solidFill>
                  <a:srgbClr val="FFFF00"/>
                </a:solidFill>
                <a:latin typeface="Bodoni MT Black" pitchFamily="18" charset="0"/>
              </a:rPr>
              <a:t>“The patient drowning in his own secretions.”</a:t>
            </a:r>
            <a:endParaRPr lang="en-US" sz="2000"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rot="16200000">
            <a:off x="6356794" y="-2072826"/>
            <a:ext cx="714380" cy="4860032"/>
          </a:xfrm>
        </p:spPr>
        <p:txBody>
          <a:bodyPr vert="vert">
            <a:noAutofit/>
          </a:bodyPr>
          <a:lstStyle/>
          <a:p>
            <a:pPr algn="ctr"/>
            <a:r>
              <a:rPr lang="en-US" sz="4000" dirty="0" smtClean="0">
                <a:solidFill>
                  <a:srgbClr val="FFFF00"/>
                </a:solidFill>
                <a:latin typeface="Eras Bold ITC" pitchFamily="34" charset="0"/>
              </a:rPr>
              <a:t>Clinical   features</a:t>
            </a:r>
            <a:endParaRPr lang="fa-IR" sz="1100" dirty="0">
              <a:solidFill>
                <a:srgbClr val="FFFF00"/>
              </a:solidFill>
            </a:endParaRPr>
          </a:p>
        </p:txBody>
      </p:sp>
      <p:sp>
        <p:nvSpPr>
          <p:cNvPr id="7" name="Title 6"/>
          <p:cNvSpPr>
            <a:spLocks noGrp="1"/>
          </p:cNvSpPr>
          <p:nvPr>
            <p:ph type="title"/>
          </p:nvPr>
        </p:nvSpPr>
        <p:spPr>
          <a:xfrm>
            <a:off x="467544" y="1124744"/>
            <a:ext cx="7920880" cy="4968552"/>
          </a:xfrm>
        </p:spPr>
        <p:txBody>
          <a:bodyPr>
            <a:noAutofit/>
          </a:bodyPr>
          <a:lstStyle/>
          <a:p>
            <a:r>
              <a:rPr lang="en-US" sz="3200" dirty="0" smtClean="0">
                <a:solidFill>
                  <a:srgbClr val="FFFF00"/>
                </a:solidFill>
              </a:rPr>
              <a:t>Central nervous system effects </a:t>
            </a:r>
            <a:r>
              <a:rPr lang="en-US" sz="2400" dirty="0" smtClean="0"/>
              <a:t/>
            </a:r>
            <a:br>
              <a:rPr lang="en-US" sz="2400" dirty="0" smtClean="0"/>
            </a:br>
            <a:r>
              <a:rPr lang="en-US" sz="2400" dirty="0" smtClean="0">
                <a:solidFill>
                  <a:schemeClr val="bg1"/>
                </a:solidFill>
              </a:rPr>
              <a:t>irritability, </a:t>
            </a:r>
            <a:br>
              <a:rPr lang="en-US" sz="2400" dirty="0" smtClean="0">
                <a:solidFill>
                  <a:schemeClr val="bg1"/>
                </a:solidFill>
              </a:rPr>
            </a:br>
            <a:r>
              <a:rPr lang="en-US" sz="2400" dirty="0" smtClean="0">
                <a:solidFill>
                  <a:schemeClr val="bg1"/>
                </a:solidFill>
              </a:rPr>
              <a:t>nervousness,</a:t>
            </a:r>
            <a:br>
              <a:rPr lang="en-US" sz="2400" dirty="0" smtClean="0">
                <a:solidFill>
                  <a:schemeClr val="bg1"/>
                </a:solidFill>
              </a:rPr>
            </a:br>
            <a:r>
              <a:rPr lang="en-US" sz="2400" dirty="0" smtClean="0">
                <a:solidFill>
                  <a:schemeClr val="bg1"/>
                </a:solidFill>
              </a:rPr>
              <a:t> ataxia</a:t>
            </a:r>
            <a:br>
              <a:rPr lang="en-US" sz="2400" dirty="0" smtClean="0">
                <a:solidFill>
                  <a:schemeClr val="bg1"/>
                </a:solidFill>
              </a:rPr>
            </a:br>
            <a:r>
              <a:rPr lang="en-US" sz="2400" dirty="0" smtClean="0">
                <a:solidFill>
                  <a:schemeClr val="bg1"/>
                </a:solidFill>
              </a:rPr>
              <a:t> fatigue</a:t>
            </a:r>
            <a:br>
              <a:rPr lang="en-US" sz="2400" dirty="0" smtClean="0">
                <a:solidFill>
                  <a:schemeClr val="bg1"/>
                </a:solidFill>
              </a:rPr>
            </a:br>
            <a:r>
              <a:rPr lang="en-US" sz="2400" dirty="0" smtClean="0">
                <a:solidFill>
                  <a:schemeClr val="bg1"/>
                </a:solidFill>
              </a:rPr>
              <a:t> generalized weakness</a:t>
            </a:r>
            <a:br>
              <a:rPr lang="en-US" sz="2400" dirty="0" smtClean="0">
                <a:solidFill>
                  <a:schemeClr val="bg1"/>
                </a:solidFill>
              </a:rPr>
            </a:br>
            <a:r>
              <a:rPr lang="en-US" sz="2400" dirty="0" smtClean="0">
                <a:solidFill>
                  <a:schemeClr val="bg1"/>
                </a:solidFill>
              </a:rPr>
              <a:t> depression of respiratory and circulatory centers with </a:t>
            </a:r>
            <a:r>
              <a:rPr lang="en-US" sz="2400" dirty="0" err="1" smtClean="0">
                <a:solidFill>
                  <a:schemeClr val="bg1"/>
                </a:solidFill>
              </a:rPr>
              <a:t>dyspnea</a:t>
            </a:r>
            <a:r>
              <a:rPr lang="en-US" sz="2400" dirty="0" smtClean="0">
                <a:solidFill>
                  <a:schemeClr val="bg1"/>
                </a:solidFill>
              </a:rPr>
              <a:t>, cyanosis, hypoventilation and hypotension</a:t>
            </a:r>
            <a:br>
              <a:rPr lang="en-US" sz="2400" dirty="0" smtClean="0">
                <a:solidFill>
                  <a:schemeClr val="bg1"/>
                </a:solidFill>
              </a:rPr>
            </a:br>
            <a:r>
              <a:rPr lang="en-US" sz="2400" dirty="0" smtClean="0">
                <a:solidFill>
                  <a:schemeClr val="bg1"/>
                </a:solidFill>
              </a:rPr>
              <a:t> impairment of memory</a:t>
            </a:r>
            <a:br>
              <a:rPr lang="en-US" sz="2400" dirty="0" smtClean="0">
                <a:solidFill>
                  <a:schemeClr val="bg1"/>
                </a:solidFill>
              </a:rPr>
            </a:br>
            <a:r>
              <a:rPr lang="en-US" sz="2400" dirty="0" smtClean="0">
                <a:solidFill>
                  <a:schemeClr val="bg1"/>
                </a:solidFill>
              </a:rPr>
              <a:t> confusion</a:t>
            </a:r>
            <a:br>
              <a:rPr lang="en-US" sz="2400" dirty="0" smtClean="0">
                <a:solidFill>
                  <a:schemeClr val="bg1"/>
                </a:solidFill>
              </a:rPr>
            </a:br>
            <a:r>
              <a:rPr lang="en-US" sz="2400" dirty="0" smtClean="0">
                <a:solidFill>
                  <a:schemeClr val="bg1"/>
                </a:solidFill>
              </a:rPr>
              <a:t>  convulsions</a:t>
            </a:r>
            <a:br>
              <a:rPr lang="en-US" sz="2400" dirty="0" smtClean="0">
                <a:solidFill>
                  <a:schemeClr val="bg1"/>
                </a:solidFill>
              </a:rPr>
            </a:br>
            <a:r>
              <a:rPr lang="en-US" sz="2400" dirty="0" smtClean="0">
                <a:solidFill>
                  <a:schemeClr val="bg1"/>
                </a:solidFill>
              </a:rPr>
              <a:t> coma </a:t>
            </a:r>
            <a:br>
              <a:rPr lang="en-US" sz="2400" dirty="0" smtClean="0">
                <a:solidFill>
                  <a:schemeClr val="bg1"/>
                </a:solidFill>
              </a:rPr>
            </a:br>
            <a:r>
              <a:rPr lang="en-US" sz="2400" dirty="0" smtClean="0">
                <a:solidFill>
                  <a:schemeClr val="bg1"/>
                </a:solidFill>
              </a:rPr>
              <a:t>and respiratory depression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rot="16200000">
            <a:off x="6356794" y="-2072826"/>
            <a:ext cx="714380" cy="4860032"/>
          </a:xfrm>
        </p:spPr>
        <p:txBody>
          <a:bodyPr vert="vert">
            <a:noAutofit/>
          </a:bodyPr>
          <a:lstStyle/>
          <a:p>
            <a:pPr algn="ctr"/>
            <a:r>
              <a:rPr lang="en-US" sz="4000" dirty="0" smtClean="0">
                <a:solidFill>
                  <a:srgbClr val="FFFF00"/>
                </a:solidFill>
                <a:latin typeface="Eras Bold ITC" pitchFamily="34" charset="0"/>
              </a:rPr>
              <a:t>Clinical   features</a:t>
            </a:r>
            <a:endParaRPr lang="fa-IR" sz="1100" dirty="0">
              <a:solidFill>
                <a:srgbClr val="FFFF00"/>
              </a:solidFill>
            </a:endParaRPr>
          </a:p>
        </p:txBody>
      </p:sp>
      <p:sp>
        <p:nvSpPr>
          <p:cNvPr id="6" name="Content Placeholder 3"/>
          <p:cNvSpPr>
            <a:spLocks noGrp="1"/>
          </p:cNvSpPr>
          <p:nvPr>
            <p:ph idx="1"/>
          </p:nvPr>
        </p:nvSpPr>
        <p:spPr>
          <a:xfrm>
            <a:off x="179512" y="1124744"/>
            <a:ext cx="8462174" cy="5328592"/>
          </a:xfrm>
        </p:spPr>
        <p:txBody>
          <a:bodyPr>
            <a:normAutofit/>
          </a:bodyPr>
          <a:lstStyle/>
          <a:p>
            <a:pPr marL="357188" indent="-357188" algn="l" rtl="0">
              <a:buClr>
                <a:srgbClr val="FFFF00"/>
              </a:buClr>
              <a:buSzPct val="150000"/>
              <a:buFont typeface="Wingdings" pitchFamily="2" charset="2"/>
              <a:buChar char=""/>
            </a:pPr>
            <a:r>
              <a:rPr lang="en-US" dirty="0" smtClean="0">
                <a:solidFill>
                  <a:schemeClr val="bg1"/>
                </a:solidFill>
              </a:rPr>
              <a:t>Death is due to respiratory failure due to a combination of  </a:t>
            </a:r>
          </a:p>
          <a:p>
            <a:pPr marL="1257300" indent="-357188" algn="l" rtl="0">
              <a:buClr>
                <a:srgbClr val="FFFF00"/>
              </a:buClr>
              <a:buSzPct val="75000"/>
              <a:buFont typeface="Wingdings" pitchFamily="2" charset="2"/>
              <a:buChar char=""/>
            </a:pPr>
            <a:r>
              <a:rPr lang="en-US" dirty="0" err="1" smtClean="0">
                <a:solidFill>
                  <a:srgbClr val="FF0000"/>
                </a:solidFill>
              </a:rPr>
              <a:t>Bronchorrhea</a:t>
            </a:r>
            <a:endParaRPr lang="en-US" dirty="0" smtClean="0">
              <a:solidFill>
                <a:srgbClr val="FF0000"/>
              </a:solidFill>
            </a:endParaRPr>
          </a:p>
          <a:p>
            <a:pPr marL="1257300" indent="-357188" algn="l" rtl="0">
              <a:buClr>
                <a:srgbClr val="FFFF00"/>
              </a:buClr>
              <a:buSzPct val="75000"/>
              <a:buFont typeface="Wingdings" pitchFamily="2" charset="2"/>
              <a:buChar char=""/>
            </a:pPr>
            <a:r>
              <a:rPr lang="en-US" dirty="0" err="1" smtClean="0">
                <a:solidFill>
                  <a:srgbClr val="FF0000"/>
                </a:solidFill>
              </a:rPr>
              <a:t>Bronchospasm</a:t>
            </a:r>
            <a:endParaRPr lang="en-US" dirty="0" smtClean="0">
              <a:solidFill>
                <a:srgbClr val="FF0000"/>
              </a:solidFill>
            </a:endParaRPr>
          </a:p>
          <a:p>
            <a:pPr marL="1257300" indent="-357188" algn="l" rtl="0">
              <a:buClr>
                <a:srgbClr val="FFFF00"/>
              </a:buClr>
              <a:buSzPct val="75000"/>
              <a:buFont typeface="Wingdings" pitchFamily="2" charset="2"/>
              <a:buChar char=""/>
            </a:pPr>
            <a:r>
              <a:rPr lang="en-US" dirty="0" smtClean="0">
                <a:solidFill>
                  <a:srgbClr val="FF0000"/>
                </a:solidFill>
              </a:rPr>
              <a:t>Respiratory muscle paralysis</a:t>
            </a:r>
          </a:p>
          <a:p>
            <a:pPr marL="1257300" indent="-357188" algn="l" rtl="0">
              <a:buClr>
                <a:srgbClr val="FFFF00"/>
              </a:buClr>
              <a:buSzPct val="75000"/>
              <a:buFont typeface="Wingdings" pitchFamily="2" charset="2"/>
              <a:buChar char=""/>
            </a:pPr>
            <a:r>
              <a:rPr lang="en-US" dirty="0" smtClean="0">
                <a:solidFill>
                  <a:srgbClr val="FF0000"/>
                </a:solidFill>
              </a:rPr>
              <a:t>Central apnea</a:t>
            </a:r>
            <a:r>
              <a:rPr lang="en-US" dirty="0" smtClean="0"/>
              <a:t>.</a:t>
            </a:r>
          </a:p>
          <a:p>
            <a:pPr marL="1257300" indent="-357188" algn="l" rtl="0">
              <a:buClr>
                <a:schemeClr val="tx1"/>
              </a:buClr>
              <a:buSzPct val="75000"/>
              <a:buFont typeface="Wingdings" pitchFamily="2" charset="2"/>
              <a:buChar cha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rot="16200000">
            <a:off x="6356794" y="-2072826"/>
            <a:ext cx="714380" cy="4860032"/>
          </a:xfrm>
        </p:spPr>
        <p:txBody>
          <a:bodyPr vert="vert">
            <a:noAutofit/>
          </a:bodyPr>
          <a:lstStyle/>
          <a:p>
            <a:pPr algn="ctr"/>
            <a:r>
              <a:rPr lang="en-US" sz="4000" dirty="0" smtClean="0">
                <a:solidFill>
                  <a:srgbClr val="FFFF00"/>
                </a:solidFill>
                <a:latin typeface="Eras Bold ITC" pitchFamily="34" charset="0"/>
              </a:rPr>
              <a:t>Clinical   features</a:t>
            </a:r>
            <a:endParaRPr lang="fa-IR" sz="1100" dirty="0">
              <a:solidFill>
                <a:srgbClr val="FFFF00"/>
              </a:solidFill>
            </a:endParaRPr>
          </a:p>
        </p:txBody>
      </p:sp>
      <p:sp>
        <p:nvSpPr>
          <p:cNvPr id="6" name="Content Placeholder 3"/>
          <p:cNvSpPr>
            <a:spLocks noGrp="1"/>
          </p:cNvSpPr>
          <p:nvPr>
            <p:ph idx="1"/>
          </p:nvPr>
        </p:nvSpPr>
        <p:spPr>
          <a:xfrm>
            <a:off x="251520" y="1529408"/>
            <a:ext cx="8892480" cy="4635896"/>
          </a:xfrm>
        </p:spPr>
        <p:txBody>
          <a:bodyPr>
            <a:normAutofit/>
          </a:bodyPr>
          <a:lstStyle/>
          <a:p>
            <a:pPr marL="357188" indent="-357188" algn="l" rtl="0">
              <a:buClr>
                <a:schemeClr val="bg1"/>
              </a:buClr>
              <a:buSzPct val="75000"/>
              <a:buFont typeface="Wingdings" pitchFamily="2" charset="2"/>
              <a:buChar char="q"/>
            </a:pPr>
            <a:r>
              <a:rPr lang="en-US" u="sng" dirty="0" smtClean="0">
                <a:solidFill>
                  <a:schemeClr val="bg1"/>
                </a:solidFill>
              </a:rPr>
              <a:t>Neuropsychiatric</a:t>
            </a:r>
            <a:r>
              <a:rPr lang="en-US" dirty="0" smtClean="0">
                <a:solidFill>
                  <a:schemeClr val="bg1"/>
                </a:solidFill>
              </a:rPr>
              <a:t> </a:t>
            </a:r>
            <a:r>
              <a:rPr lang="en-US" dirty="0" err="1" smtClean="0">
                <a:solidFill>
                  <a:schemeClr val="bg1"/>
                </a:solidFill>
              </a:rPr>
              <a:t>sequelae</a:t>
            </a:r>
            <a:r>
              <a:rPr lang="en-US" dirty="0" smtClean="0">
                <a:solidFill>
                  <a:schemeClr val="bg1"/>
                </a:solidFill>
              </a:rPr>
              <a:t> in </a:t>
            </a:r>
            <a:r>
              <a:rPr lang="en-US" dirty="0" smtClean="0">
                <a:solidFill>
                  <a:srgbClr val="FF0000"/>
                </a:solidFill>
              </a:rPr>
              <a:t>non-dose dependant</a:t>
            </a:r>
            <a:r>
              <a:rPr lang="en-US" dirty="0" smtClean="0">
                <a:solidFill>
                  <a:schemeClr val="bg1"/>
                </a:solidFill>
              </a:rPr>
              <a:t> fashion have been described</a:t>
            </a:r>
          </a:p>
          <a:p>
            <a:pPr marL="357188" indent="-357188" algn="l" rtl="0">
              <a:buClr>
                <a:schemeClr val="bg1"/>
              </a:buClr>
              <a:buSzPct val="75000"/>
              <a:buFont typeface="Wingdings" pitchFamily="2" charset="2"/>
              <a:buChar char="q"/>
            </a:pPr>
            <a:r>
              <a:rPr lang="en-US" dirty="0" smtClean="0">
                <a:solidFill>
                  <a:schemeClr val="bg1"/>
                </a:solidFill>
              </a:rPr>
              <a:t>This syndrome overlaps with post-traumatic stress disorder (PTSD) and in some patients it may actually be a true PTSD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rot="16200000">
            <a:off x="6356794" y="-2072826"/>
            <a:ext cx="714380" cy="4860032"/>
          </a:xfrm>
        </p:spPr>
        <p:txBody>
          <a:bodyPr vert="vert">
            <a:noAutofit/>
          </a:bodyPr>
          <a:lstStyle/>
          <a:p>
            <a:pPr algn="ctr"/>
            <a:r>
              <a:rPr lang="en-US" sz="4000" dirty="0" smtClean="0">
                <a:solidFill>
                  <a:srgbClr val="FFFF00"/>
                </a:solidFill>
                <a:latin typeface="Eras Bold ITC" pitchFamily="34" charset="0"/>
              </a:rPr>
              <a:t>Clinical   features</a:t>
            </a:r>
            <a:endParaRPr lang="fa-IR" sz="1100" dirty="0">
              <a:solidFill>
                <a:srgbClr val="FFFF00"/>
              </a:solidFill>
            </a:endParaRPr>
          </a:p>
        </p:txBody>
      </p:sp>
      <p:sp>
        <p:nvSpPr>
          <p:cNvPr id="7" name="Content Placeholder 3"/>
          <p:cNvSpPr txBox="1">
            <a:spLocks/>
          </p:cNvSpPr>
          <p:nvPr/>
        </p:nvSpPr>
        <p:spPr>
          <a:xfrm>
            <a:off x="214282" y="1268760"/>
            <a:ext cx="8534182" cy="5328592"/>
          </a:xfrm>
          <a:prstGeom prst="rect">
            <a:avLst/>
          </a:prstGeom>
        </p:spPr>
        <p:txBody>
          <a:bodyPr vert="horz" lIns="91440" tIns="45720" rIns="91440" bIns="45720" rtlCol="0">
            <a:normAutofit fontScale="92500" lnSpcReduction="20000"/>
          </a:bodyPr>
          <a:lstStyle/>
          <a:p>
            <a:pPr marL="357188" marR="0" lvl="0" indent="-357188" algn="l" defTabSz="914400" rtl="0" eaLnBrk="1" fontAlgn="auto" latinLnBrk="0" hangingPunct="1">
              <a:lnSpc>
                <a:spcPct val="100000"/>
              </a:lnSpc>
              <a:spcBef>
                <a:spcPct val="20000"/>
              </a:spcBef>
              <a:spcAft>
                <a:spcPts val="0"/>
              </a:spcAft>
              <a:buClr>
                <a:schemeClr val="bg1"/>
              </a:buClr>
              <a:buSzPct val="75000"/>
              <a:buFont typeface="Wingdings" pitchFamily="2" charset="2"/>
              <a:buChar char="q"/>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Other delayed manifestations that have been observed include</a:t>
            </a:r>
          </a:p>
          <a:p>
            <a:pPr marL="900113" marR="0" lvl="0" indent="-100013" algn="l" defTabSz="914400" rtl="0" eaLnBrk="1" fontAlgn="auto" latinLnBrk="0" hangingPunct="1">
              <a:lnSpc>
                <a:spcPct val="100000"/>
              </a:lnSpc>
              <a:spcBef>
                <a:spcPct val="20000"/>
              </a:spcBef>
              <a:spcAft>
                <a:spcPts val="0"/>
              </a:spcAft>
              <a:buClr>
                <a:schemeClr val="bg1"/>
              </a:buClr>
              <a:buSzPct val="75000"/>
              <a:buFont typeface="Wingdings" pitchFamily="2" charset="2"/>
              <a:buChar char="v"/>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Organophosphorus</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induced neuropathy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a:t>
            </a:r>
            <a:r>
              <a:rPr kumimoji="0" lang="en-US" sz="3200" b="1" i="0" u="sng" strike="noStrike" kern="1200" cap="none" spc="0" normalizeH="0" baseline="0" noProof="0" dirty="0" smtClean="0">
                <a:ln>
                  <a:noFill/>
                </a:ln>
                <a:solidFill>
                  <a:srgbClr val="FFFF00"/>
                </a:solidFill>
                <a:effectLst/>
                <a:uLnTx/>
                <a:uFillTx/>
                <a:latin typeface="Bradley Hand ITC" pitchFamily="66" charset="0"/>
                <a:ea typeface="+mn-ea"/>
                <a:cs typeface="+mn-cs"/>
              </a:rPr>
              <a:t>not seen with VX</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a:t>
            </a:r>
          </a:p>
          <a:p>
            <a:pPr marL="900113" marR="0" lvl="0" indent="-100013" algn="l" defTabSz="914400" rtl="0" eaLnBrk="1" fontAlgn="auto" latinLnBrk="0" hangingPunct="1">
              <a:lnSpc>
                <a:spcPct val="100000"/>
              </a:lnSpc>
              <a:spcBef>
                <a:spcPct val="20000"/>
              </a:spcBef>
              <a:spcAft>
                <a:spcPts val="0"/>
              </a:spcAft>
              <a:buClr>
                <a:schemeClr val="bg1"/>
              </a:buClr>
              <a:buSzPct val="75000"/>
              <a:buFont typeface="Wingdings" pitchFamily="2" charset="2"/>
              <a:buChar char="v"/>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Intermediate syndrome </a:t>
            </a:r>
          </a:p>
          <a:p>
            <a:pPr marL="900113" marR="0" lvl="0" indent="-100013" algn="l" defTabSz="914400" rtl="0" eaLnBrk="1" fontAlgn="auto" latinLnBrk="0" hangingPunct="1">
              <a:lnSpc>
                <a:spcPct val="100000"/>
              </a:lnSpc>
              <a:spcBef>
                <a:spcPct val="20000"/>
              </a:spcBef>
              <a:spcAft>
                <a:spcPts val="0"/>
              </a:spcAft>
              <a:buClr>
                <a:schemeClr val="bg1"/>
              </a:buClr>
              <a:buSzPct val="75000"/>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   It is characterized by : </a:t>
            </a:r>
          </a:p>
          <a:p>
            <a:pPr marL="1700213" marR="0" lvl="0" indent="-171450" algn="just" defTabSz="914400" rtl="0" eaLnBrk="1" fontAlgn="auto" latinLnBrk="0" hangingPunct="1">
              <a:lnSpc>
                <a:spcPct val="100000"/>
              </a:lnSpc>
              <a:spcBef>
                <a:spcPct val="20000"/>
              </a:spcBef>
              <a:spcAft>
                <a:spcPts val="0"/>
              </a:spcAft>
              <a:buClr>
                <a:schemeClr val="bg1"/>
              </a:buClr>
              <a:buSzPct val="75000"/>
              <a:buFont typeface="Wingdings" pitchFamily="2" charset="2"/>
              <a:buChar char="ü"/>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Papyrus" pitchFamily="66" charset="0"/>
                <a:ea typeface="+mn-ea"/>
                <a:cs typeface="+mn-cs"/>
              </a:rPr>
              <a:t>muscular weakness and occurs after apparent recovery from the acute cholinergic syndrome and reflects prolonged action of acetylcholine on nicotinic receptors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a:t>
            </a:r>
          </a:p>
          <a:p>
            <a:pPr marL="985838" marR="0" lvl="0" indent="-85725" algn="l" defTabSz="914400" rtl="0" eaLnBrk="1" fontAlgn="auto" latinLnBrk="0" hangingPunct="1">
              <a:lnSpc>
                <a:spcPct val="100000"/>
              </a:lnSpc>
              <a:spcBef>
                <a:spcPct val="20000"/>
              </a:spcBef>
              <a:spcAft>
                <a:spcPts val="0"/>
              </a:spcAft>
              <a:buClr>
                <a:schemeClr val="bg1"/>
              </a:buClr>
              <a:buSzPct val="75000"/>
              <a:buFont typeface="Wingdings" pitchFamily="2" charset="2"/>
              <a:buChar char="v"/>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Delayed  </a:t>
            </a: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neurobehavioural</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syndrome has been described in a small proportion of nerve agent survivors.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9552" y="188640"/>
            <a:ext cx="7772400" cy="990600"/>
          </a:xfrm>
        </p:spPr>
        <p:txBody>
          <a:bodyPr>
            <a:normAutofit fontScale="90000"/>
          </a:bodyPr>
          <a:lstStyle/>
          <a:p>
            <a:r>
              <a:rPr lang="en-US" sz="4000" dirty="0"/>
              <a:t>Directions for Using </a:t>
            </a:r>
            <a:br>
              <a:rPr lang="en-US" sz="4000" dirty="0"/>
            </a:br>
            <a:r>
              <a:rPr lang="en-US" sz="4000" dirty="0" smtClean="0"/>
              <a:t>Auto-Injectors</a:t>
            </a:r>
            <a:r>
              <a:rPr lang="en-US" sz="4000" b="1" dirty="0" smtClean="0">
                <a:solidFill>
                  <a:schemeClr val="bg1"/>
                </a:solidFill>
              </a:rPr>
              <a:t> </a:t>
            </a:r>
            <a:r>
              <a:rPr lang="en-US" sz="4000" b="1" dirty="0" smtClean="0">
                <a:solidFill>
                  <a:schemeClr val="tx1"/>
                </a:solidFill>
              </a:rPr>
              <a:t>Mark I   kit </a:t>
            </a:r>
            <a:endParaRPr lang="en-US" sz="4000" dirty="0">
              <a:solidFill>
                <a:schemeClr val="tx1"/>
              </a:solidFill>
            </a:endParaRPr>
          </a:p>
        </p:txBody>
      </p:sp>
      <p:sp>
        <p:nvSpPr>
          <p:cNvPr id="5" name="Slide Number Placeholder 5"/>
          <p:cNvSpPr>
            <a:spLocks noGrp="1"/>
          </p:cNvSpPr>
          <p:nvPr>
            <p:ph type="sldNum" sz="quarter" idx="10"/>
          </p:nvPr>
        </p:nvSpPr>
        <p:spPr/>
        <p:txBody>
          <a:bodyPr/>
          <a:lstStyle/>
          <a:p>
            <a:fld id="{4228CDA5-91A3-45B9-A6EE-225704296A93}" type="slidenum">
              <a:rPr lang="en-US">
                <a:solidFill>
                  <a:srgbClr val="000000"/>
                </a:solidFill>
              </a:rPr>
              <a:pPr/>
              <a:t>19</a:t>
            </a:fld>
            <a:endParaRPr lang="en-US" dirty="0">
              <a:solidFill>
                <a:srgbClr val="000000"/>
              </a:solidFill>
            </a:endParaRPr>
          </a:p>
        </p:txBody>
      </p:sp>
      <p:pic>
        <p:nvPicPr>
          <p:cNvPr id="71685" name="Picture 5" descr="PB085912"/>
          <p:cNvPicPr>
            <a:picLocks noChangeAspect="1" noChangeArrowheads="1"/>
          </p:cNvPicPr>
          <p:nvPr/>
        </p:nvPicPr>
        <p:blipFill>
          <a:blip r:embed="rId3" cstate="print"/>
          <a:srcRect/>
          <a:stretch>
            <a:fillRect/>
          </a:stretch>
        </p:blipFill>
        <p:spPr bwMode="auto">
          <a:xfrm>
            <a:off x="0" y="1412776"/>
            <a:ext cx="4416484" cy="3168352"/>
          </a:xfrm>
          <a:prstGeom prst="rect">
            <a:avLst/>
          </a:prstGeom>
          <a:noFill/>
        </p:spPr>
      </p:pic>
      <p:pic>
        <p:nvPicPr>
          <p:cNvPr id="7" name="Picture 5" descr="PB085915"/>
          <p:cNvPicPr>
            <a:picLocks noChangeAspect="1" noChangeArrowheads="1"/>
          </p:cNvPicPr>
          <p:nvPr/>
        </p:nvPicPr>
        <p:blipFill>
          <a:blip r:embed="rId4" cstate="print"/>
          <a:srcRect/>
          <a:stretch>
            <a:fillRect/>
          </a:stretch>
        </p:blipFill>
        <p:spPr bwMode="auto">
          <a:xfrm>
            <a:off x="4427984" y="1412777"/>
            <a:ext cx="4716016" cy="3240360"/>
          </a:xfrm>
          <a:prstGeom prst="rect">
            <a:avLst/>
          </a:prstGeom>
          <a:noFill/>
          <a:ln w="19050">
            <a:solidFill>
              <a:srgbClr val="000000"/>
            </a:solidFill>
            <a:miter lim="800000"/>
            <a:headEnd/>
            <a:tailEnd/>
          </a:ln>
        </p:spPr>
      </p:pic>
      <p:pic>
        <p:nvPicPr>
          <p:cNvPr id="8" name="Picture 5" descr="PB085919"/>
          <p:cNvPicPr>
            <a:picLocks noChangeAspect="1" noChangeArrowheads="1"/>
          </p:cNvPicPr>
          <p:nvPr/>
        </p:nvPicPr>
        <p:blipFill>
          <a:blip r:embed="rId5" cstate="print"/>
          <a:srcRect/>
          <a:stretch>
            <a:fillRect/>
          </a:stretch>
        </p:blipFill>
        <p:spPr bwMode="auto">
          <a:xfrm>
            <a:off x="2267744" y="4005064"/>
            <a:ext cx="4737691" cy="2852936"/>
          </a:xfrm>
          <a:prstGeom prst="rect">
            <a:avLst/>
          </a:prstGeom>
          <a:noFill/>
          <a:ln w="19050">
            <a:solidFill>
              <a:srgbClr val="000000"/>
            </a:solidFill>
            <a:miter lim="800000"/>
            <a:headEnd/>
            <a:tailEnd/>
          </a:ln>
        </p:spPr>
      </p:pic>
      <p:sp>
        <p:nvSpPr>
          <p:cNvPr id="10" name="Right Arrow 9"/>
          <p:cNvSpPr/>
          <p:nvPr/>
        </p:nvSpPr>
        <p:spPr>
          <a:xfrm rot="15691948">
            <a:off x="7795876" y="3994785"/>
            <a:ext cx="2016224" cy="685732"/>
          </a:xfrm>
          <a:prstGeom prst="rightArrow">
            <a:avLst>
              <a:gd name="adj1" fmla="val 40765"/>
              <a:gd name="adj2" fmla="val 93868"/>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FFC000"/>
                </a:solidFill>
              </a:rPr>
              <a:t>Atropin</a:t>
            </a:r>
            <a:endParaRPr lang="en-US" sz="2800" dirty="0">
              <a:solidFill>
                <a:srgbClr val="FFC000"/>
              </a:solidFill>
            </a:endParaRPr>
          </a:p>
        </p:txBody>
      </p:sp>
      <p:sp>
        <p:nvSpPr>
          <p:cNvPr id="11" name="Right Arrow 10"/>
          <p:cNvSpPr/>
          <p:nvPr/>
        </p:nvSpPr>
        <p:spPr>
          <a:xfrm rot="4449880">
            <a:off x="7281696" y="1040715"/>
            <a:ext cx="2016224" cy="720080"/>
          </a:xfrm>
          <a:prstGeom prst="rightArrow">
            <a:avLst>
              <a:gd name="adj1" fmla="val 40765"/>
              <a:gd name="adj2" fmla="val 93868"/>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itchFamily="18" charset="0"/>
              </a:rPr>
              <a:t>2-PAM</a:t>
            </a:r>
            <a:endParaRPr lang="en-US" sz="2800" dirty="0">
              <a:solidFill>
                <a:srgbClr val="FFC000"/>
              </a:solidFill>
            </a:endParaRPr>
          </a:p>
        </p:txBody>
      </p:sp>
      <p:sp>
        <p:nvSpPr>
          <p:cNvPr id="12" name="Rectangle 11"/>
          <p:cNvSpPr/>
          <p:nvPr/>
        </p:nvSpPr>
        <p:spPr>
          <a:xfrm>
            <a:off x="7020272" y="4797152"/>
            <a:ext cx="2123728" cy="1815882"/>
          </a:xfrm>
          <a:prstGeom prst="rect">
            <a:avLst/>
          </a:prstGeom>
        </p:spPr>
        <p:txBody>
          <a:bodyPr wrap="square">
            <a:spAutoFit/>
          </a:bodyPr>
          <a:lstStyle/>
          <a:p>
            <a:r>
              <a:rPr lang="en-US" sz="1600" dirty="0" smtClean="0"/>
              <a:t>The dose (2 mg) of atropine available in auto injector is </a:t>
            </a:r>
            <a:r>
              <a:rPr lang="en-US" sz="1600" dirty="0" smtClean="0">
                <a:solidFill>
                  <a:srgbClr val="FF0000"/>
                </a:solidFill>
              </a:rPr>
              <a:t>not adequate</a:t>
            </a:r>
            <a:r>
              <a:rPr lang="en-US" sz="1600" dirty="0" smtClean="0"/>
              <a:t> for the moderate to severe exposure to nerve agents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1"/>
          <p:cNvPicPr>
            <a:picLocks noChangeAspect="1" noChangeArrowheads="1"/>
          </p:cNvPicPr>
          <p:nvPr/>
        </p:nvPicPr>
        <p:blipFill>
          <a:blip r:embed="rId2" cstate="print"/>
          <a:srcRect/>
          <a:stretch>
            <a:fillRect/>
          </a:stretch>
        </p:blipFill>
        <p:spPr>
          <a:xfrm rot="19642154">
            <a:off x="234198" y="1138895"/>
            <a:ext cx="2088149" cy="1479874"/>
          </a:xfrm>
          <a:prstGeom prst="rect">
            <a:avLst/>
          </a:prstGeom>
          <a:ln w="12700">
            <a:solidFill>
              <a:schemeClr val="tx1"/>
            </a:solidFill>
          </a:ln>
        </p:spPr>
      </p:pic>
      <p:sp>
        <p:nvSpPr>
          <p:cNvPr id="4" name="Title 3"/>
          <p:cNvSpPr>
            <a:spLocks noGrp="1"/>
          </p:cNvSpPr>
          <p:nvPr>
            <p:ph type="ctrTitle"/>
          </p:nvPr>
        </p:nvSpPr>
        <p:spPr>
          <a:xfrm>
            <a:off x="1475656" y="2132856"/>
            <a:ext cx="6766520" cy="1894362"/>
          </a:xfrm>
        </p:spPr>
        <p:txBody>
          <a:bodyPr>
            <a:noAutofit/>
          </a:bodyPr>
          <a:lstStyle/>
          <a:p>
            <a:pPr rtl="0"/>
            <a:r>
              <a:rPr lang="en-US" sz="4800" dirty="0" smtClean="0">
                <a:solidFill>
                  <a:schemeClr val="bg1"/>
                </a:solidFill>
                <a:latin typeface="Imprint MT Shadow" pitchFamily="82" charset="0"/>
              </a:rPr>
              <a:t>Management of Acute </a:t>
            </a:r>
            <a:r>
              <a:rPr lang="en-US" sz="4800" dirty="0" err="1" smtClean="0">
                <a:solidFill>
                  <a:schemeClr val="bg1"/>
                </a:solidFill>
                <a:latin typeface="Imprint MT Shadow" pitchFamily="82" charset="0"/>
              </a:rPr>
              <a:t>Organophosphorous</a:t>
            </a:r>
            <a:r>
              <a:rPr lang="en-US" sz="4800" dirty="0" smtClean="0">
                <a:solidFill>
                  <a:schemeClr val="bg1"/>
                </a:solidFill>
                <a:latin typeface="Imprint MT Shadow" pitchFamily="82" charset="0"/>
              </a:rPr>
              <a:t> Nerve Agents Poisoning</a:t>
            </a:r>
            <a:endParaRPr lang="en-US" sz="4800" dirty="0">
              <a:solidFill>
                <a:schemeClr val="bg1"/>
              </a:solidFill>
              <a:latin typeface="Imprint MT Shadow" pitchFamily="82" charset="0"/>
            </a:endParaRPr>
          </a:p>
        </p:txBody>
      </p:sp>
      <p:sp>
        <p:nvSpPr>
          <p:cNvPr id="5" name="Subtitle 4"/>
          <p:cNvSpPr>
            <a:spLocks noGrp="1"/>
          </p:cNvSpPr>
          <p:nvPr>
            <p:ph type="subTitle" idx="1"/>
          </p:nvPr>
        </p:nvSpPr>
        <p:spPr>
          <a:xfrm>
            <a:off x="0" y="4293096"/>
            <a:ext cx="8784976" cy="1944216"/>
          </a:xfrm>
        </p:spPr>
        <p:txBody>
          <a:bodyPr>
            <a:normAutofit lnSpcReduction="10000"/>
          </a:bodyPr>
          <a:lstStyle/>
          <a:p>
            <a:r>
              <a:rPr lang="en-US" sz="3000" dirty="0" err="1" smtClean="0">
                <a:solidFill>
                  <a:srgbClr val="00B050"/>
                </a:solidFill>
                <a:latin typeface="Georgia" pitchFamily="18" charset="0"/>
              </a:rPr>
              <a:t>Mahdi</a:t>
            </a:r>
            <a:r>
              <a:rPr lang="en-US" sz="3000" dirty="0" smtClean="0">
                <a:solidFill>
                  <a:srgbClr val="00B050"/>
                </a:solidFill>
                <a:latin typeface="Georgia" pitchFamily="18" charset="0"/>
              </a:rPr>
              <a:t> Balali-Mood</a:t>
            </a:r>
            <a:r>
              <a:rPr lang="en-US" sz="3000" baseline="30000" dirty="0" smtClean="0">
                <a:solidFill>
                  <a:srgbClr val="00B050"/>
                </a:solidFill>
                <a:latin typeface="Georgia" pitchFamily="18" charset="0"/>
              </a:rPr>
              <a:t>1</a:t>
            </a:r>
          </a:p>
          <a:p>
            <a:r>
              <a:rPr lang="en-US" sz="3000" baseline="30000" dirty="0" smtClean="0">
                <a:solidFill>
                  <a:srgbClr val="00B050"/>
                </a:solidFill>
                <a:latin typeface="Georgia" pitchFamily="18" charset="0"/>
              </a:rPr>
              <a:t>  </a:t>
            </a:r>
            <a:r>
              <a:rPr lang="en-US" sz="3000" b="1" u="sng" dirty="0" smtClean="0">
                <a:solidFill>
                  <a:srgbClr val="00B050"/>
                </a:solidFill>
                <a:latin typeface="Georgia" pitchFamily="18" charset="0"/>
              </a:rPr>
              <a:t>Mohammad Moshiri</a:t>
            </a:r>
            <a:r>
              <a:rPr lang="en-US" sz="3000" b="1" u="sng" baseline="30000" dirty="0" smtClean="0">
                <a:solidFill>
                  <a:srgbClr val="00B050"/>
                </a:solidFill>
                <a:latin typeface="Georgia" pitchFamily="18" charset="0"/>
              </a:rPr>
              <a:t>2</a:t>
            </a:r>
            <a:r>
              <a:rPr lang="en-US" sz="3000" b="1" dirty="0" smtClean="0">
                <a:solidFill>
                  <a:srgbClr val="00B050"/>
                </a:solidFill>
                <a:latin typeface="Georgia" pitchFamily="18" charset="0"/>
              </a:rPr>
              <a:t> </a:t>
            </a:r>
            <a:r>
              <a:rPr lang="en-US" sz="3000" dirty="0" smtClean="0">
                <a:solidFill>
                  <a:srgbClr val="00B050"/>
                </a:solidFill>
                <a:latin typeface="Georgia" pitchFamily="18" charset="0"/>
              </a:rPr>
              <a:t>, Leila Etemad</a:t>
            </a:r>
            <a:r>
              <a:rPr lang="en-US" sz="3000" baseline="30000" dirty="0" smtClean="0">
                <a:solidFill>
                  <a:srgbClr val="00B050"/>
                </a:solidFill>
                <a:latin typeface="Georgia" pitchFamily="18" charset="0"/>
              </a:rPr>
              <a:t>2</a:t>
            </a:r>
            <a:endParaRPr lang="en-US" sz="5200" baseline="30000" dirty="0" smtClean="0">
              <a:solidFill>
                <a:srgbClr val="00B050"/>
              </a:solidFill>
              <a:latin typeface="Georgia" pitchFamily="18" charset="0"/>
            </a:endParaRPr>
          </a:p>
          <a:p>
            <a:endParaRPr lang="en-US" baseline="30000" dirty="0" smtClean="0"/>
          </a:p>
          <a:p>
            <a:pPr rtl="0"/>
            <a:r>
              <a:rPr lang="en-US" sz="1300" baseline="30000" dirty="0" smtClean="0">
                <a:solidFill>
                  <a:srgbClr val="FF0000"/>
                </a:solidFill>
              </a:rPr>
              <a:t>1</a:t>
            </a:r>
            <a:r>
              <a:rPr lang="en-US" sz="1300" dirty="0" smtClean="0">
                <a:solidFill>
                  <a:srgbClr val="FF0000"/>
                </a:solidFill>
              </a:rPr>
              <a:t>. Medical Toxicology Research Center, Medical School, Mashhad University of Medical Sciences, Mashhad, Iran</a:t>
            </a:r>
          </a:p>
          <a:p>
            <a:r>
              <a:rPr lang="en-US" sz="1300" dirty="0" smtClean="0">
                <a:solidFill>
                  <a:srgbClr val="FF0000"/>
                </a:solidFill>
              </a:rPr>
              <a:t> </a:t>
            </a:r>
            <a:r>
              <a:rPr lang="en-US" sz="1300" baseline="30000" dirty="0" smtClean="0">
                <a:solidFill>
                  <a:srgbClr val="FF0000"/>
                </a:solidFill>
              </a:rPr>
              <a:t>2 </a:t>
            </a:r>
            <a:r>
              <a:rPr lang="en-US" sz="1300" dirty="0" smtClean="0">
                <a:solidFill>
                  <a:srgbClr val="FF0000"/>
                </a:solidFill>
              </a:rPr>
              <a:t>Toxicology &amp; </a:t>
            </a:r>
            <a:r>
              <a:rPr lang="en-US" sz="1300" dirty="0" err="1" smtClean="0">
                <a:solidFill>
                  <a:srgbClr val="FF0000"/>
                </a:solidFill>
              </a:rPr>
              <a:t>Pharmacodynamy</a:t>
            </a:r>
            <a:r>
              <a:rPr lang="en-US" sz="1300" dirty="0" smtClean="0">
                <a:solidFill>
                  <a:srgbClr val="FF0000"/>
                </a:solidFill>
              </a:rPr>
              <a:t> department, School of Pharmacy, Mashhad University of Medical Sciences, Mashhad, Iran</a:t>
            </a:r>
            <a:endParaRPr lang="fa-IR" sz="1300" dirty="0"/>
          </a:p>
        </p:txBody>
      </p:sp>
      <p:pic>
        <p:nvPicPr>
          <p:cNvPr id="7" name="Picture 3" descr="Power Point Extras 3622"/>
          <p:cNvPicPr>
            <a:picLocks noChangeAspect="1" noChangeArrowheads="1"/>
          </p:cNvPicPr>
          <p:nvPr/>
        </p:nvPicPr>
        <p:blipFill>
          <a:blip r:embed="rId3" cstate="print"/>
          <a:srcRect/>
          <a:stretch>
            <a:fillRect/>
          </a:stretch>
        </p:blipFill>
        <p:spPr bwMode="auto">
          <a:xfrm rot="1972785">
            <a:off x="6789860" y="442899"/>
            <a:ext cx="2095391" cy="1571543"/>
          </a:xfrm>
          <a:prstGeom prst="rect">
            <a:avLst/>
          </a:prstGeom>
          <a:noFill/>
        </p:spPr>
      </p:pic>
    </p:spTree>
  </p:cSld>
  <p:clrMapOvr>
    <a:masterClrMapping/>
  </p:clrMapOvr>
  <p:transition advTm="769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6661974" cy="5112568"/>
          </a:xfrm>
        </p:spPr>
        <p:txBody>
          <a:bodyPr>
            <a:normAutofit fontScale="85000" lnSpcReduction="20000"/>
          </a:bodyPr>
          <a:lstStyle/>
          <a:p>
            <a:r>
              <a:rPr lang="en-US" sz="2800" dirty="0" smtClean="0">
                <a:solidFill>
                  <a:srgbClr val="FF0000"/>
                </a:solidFill>
                <a:latin typeface="Bauhaus 93" pitchFamily="82" charset="0"/>
              </a:rPr>
              <a:t>Priorities:</a:t>
            </a:r>
          </a:p>
          <a:p>
            <a:pPr>
              <a:buClr>
                <a:schemeClr val="bg1"/>
              </a:buClr>
              <a:buSzPct val="106000"/>
              <a:buFont typeface="Wingdings 2" pitchFamily="18" charset="2"/>
              <a:buChar char=""/>
            </a:pPr>
            <a:r>
              <a:rPr lang="en-US" sz="2800" dirty="0" smtClean="0">
                <a:solidFill>
                  <a:schemeClr val="bg1"/>
                </a:solidFill>
              </a:rPr>
              <a:t>protect themselves from contamination:</a:t>
            </a:r>
          </a:p>
          <a:p>
            <a:pPr marL="1163638" indent="182563">
              <a:buClr>
                <a:schemeClr val="bg1"/>
              </a:buClr>
              <a:buSzPct val="106000"/>
              <a:buFont typeface="Wingdings" pitchFamily="2" charset="2"/>
              <a:buChar char="Ø"/>
            </a:pPr>
            <a:r>
              <a:rPr lang="en-US" sz="2800" dirty="0" smtClean="0">
                <a:solidFill>
                  <a:schemeClr val="bg1"/>
                </a:solidFill>
              </a:rPr>
              <a:t>   personal protective equipment </a:t>
            </a:r>
          </a:p>
          <a:p>
            <a:pPr marL="1163638" indent="182563">
              <a:buClr>
                <a:schemeClr val="bg1"/>
              </a:buClr>
              <a:buSzPct val="106000"/>
              <a:buFont typeface="Wingdings" pitchFamily="2" charset="2"/>
              <a:buChar char="Ø"/>
            </a:pPr>
            <a:r>
              <a:rPr lang="en-US" sz="2800" dirty="0" smtClean="0">
                <a:solidFill>
                  <a:schemeClr val="bg1"/>
                </a:solidFill>
              </a:rPr>
              <a:t>  </a:t>
            </a:r>
            <a:r>
              <a:rPr lang="en-US" sz="2800" dirty="0" smtClean="0">
                <a:solidFill>
                  <a:srgbClr val="FF0000"/>
                </a:solidFill>
              </a:rPr>
              <a:t>or</a:t>
            </a:r>
            <a:r>
              <a:rPr lang="en-US" sz="2800" dirty="0" smtClean="0">
                <a:solidFill>
                  <a:schemeClr val="bg1"/>
                </a:solidFill>
              </a:rPr>
              <a:t> by thoroughly decontaminating the patient. </a:t>
            </a:r>
          </a:p>
          <a:p>
            <a:pPr marL="1163638" indent="182563">
              <a:buClr>
                <a:schemeClr val="bg1"/>
              </a:buClr>
              <a:buSzPct val="106000"/>
              <a:buFont typeface="Wingdings" pitchFamily="2" charset="2"/>
              <a:buChar char="Ø"/>
            </a:pPr>
            <a:endParaRPr lang="en-US" sz="2800" dirty="0" smtClean="0">
              <a:solidFill>
                <a:schemeClr val="bg1"/>
              </a:solidFill>
            </a:endParaRPr>
          </a:p>
          <a:p>
            <a:pPr>
              <a:buClr>
                <a:schemeClr val="bg1"/>
              </a:buClr>
              <a:buSzPct val="106000"/>
              <a:buFont typeface="Wingdings 2" pitchFamily="18" charset="2"/>
              <a:buChar char=""/>
            </a:pPr>
            <a:r>
              <a:rPr lang="en-US" sz="2800" dirty="0" smtClean="0">
                <a:solidFill>
                  <a:schemeClr val="bg1"/>
                </a:solidFill>
              </a:rPr>
              <a:t> rescuers should wear : </a:t>
            </a:r>
          </a:p>
          <a:p>
            <a:pPr marL="1163638" indent="182563">
              <a:buClr>
                <a:schemeClr val="bg1"/>
              </a:buClr>
              <a:buSzPct val="106000"/>
              <a:buFont typeface="Wingdings" pitchFamily="2" charset="2"/>
              <a:buChar char="ü"/>
            </a:pPr>
            <a:r>
              <a:rPr lang="en-US" sz="2800" dirty="0" smtClean="0">
                <a:solidFill>
                  <a:schemeClr val="bg1"/>
                </a:solidFill>
              </a:rPr>
              <a:t>a protective mask (or mask containing a charcoal filter for a SCBA device, </a:t>
            </a:r>
            <a:r>
              <a:rPr lang="en-US" sz="2800" dirty="0" smtClean="0">
                <a:solidFill>
                  <a:srgbClr val="FF0000"/>
                </a:solidFill>
              </a:rPr>
              <a:t>not</a:t>
            </a:r>
            <a:r>
              <a:rPr lang="en-US" sz="2800" dirty="0" smtClean="0">
                <a:solidFill>
                  <a:schemeClr val="bg1"/>
                </a:solidFill>
              </a:rPr>
              <a:t> a </a:t>
            </a:r>
            <a:r>
              <a:rPr lang="en-US" sz="2800" dirty="0" smtClean="0">
                <a:solidFill>
                  <a:srgbClr val="FF0000"/>
                </a:solidFill>
              </a:rPr>
              <a:t>surgical or similar mask</a:t>
            </a:r>
            <a:r>
              <a:rPr lang="en-US" sz="2800" dirty="0" smtClean="0">
                <a:solidFill>
                  <a:schemeClr val="bg1"/>
                </a:solidFill>
              </a:rPr>
              <a:t>)</a:t>
            </a:r>
          </a:p>
          <a:p>
            <a:pPr marL="1163638" indent="182563">
              <a:buClr>
                <a:schemeClr val="bg1"/>
              </a:buClr>
              <a:buSzPct val="106000"/>
              <a:buFont typeface="Wingdings" pitchFamily="2" charset="2"/>
              <a:buChar char="ü"/>
            </a:pPr>
            <a:r>
              <a:rPr lang="en-US" sz="2800" dirty="0" smtClean="0">
                <a:solidFill>
                  <a:schemeClr val="bg1"/>
                </a:solidFill>
              </a:rPr>
              <a:t> heavy rubber gloves (</a:t>
            </a:r>
            <a:r>
              <a:rPr lang="en-US" sz="2800" dirty="0" smtClean="0">
                <a:solidFill>
                  <a:srgbClr val="FF0000"/>
                </a:solidFill>
              </a:rPr>
              <a:t>surgical gloves </a:t>
            </a:r>
            <a:r>
              <a:rPr lang="en-US" sz="2800" dirty="0" smtClean="0">
                <a:solidFill>
                  <a:schemeClr val="bg1"/>
                </a:solidFill>
              </a:rPr>
              <a:t>offer negligible protection) </a:t>
            </a:r>
          </a:p>
          <a:p>
            <a:pPr marL="1163638" indent="182563">
              <a:buClr>
                <a:schemeClr val="bg1"/>
              </a:buClr>
              <a:buSzPct val="106000"/>
              <a:buFont typeface="Wingdings" pitchFamily="2" charset="2"/>
              <a:buChar char="ü"/>
            </a:pPr>
            <a:r>
              <a:rPr lang="en-US" sz="2800" dirty="0" smtClean="0">
                <a:solidFill>
                  <a:schemeClr val="bg1"/>
                </a:solidFill>
              </a:rPr>
              <a:t>Avoid skin contact with victims until decontamination has been carried out</a:t>
            </a:r>
            <a:endParaRPr lang="en-US" dirty="0" smtClean="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4098" name="Picture 2" descr="http://www.suffield.drdc-rddc.gc.ca/News-nouvelles/RSDL/soldierrsdl.jpg"/>
          <p:cNvPicPr>
            <a:picLocks noChangeAspect="1" noChangeArrowheads="1"/>
          </p:cNvPicPr>
          <p:nvPr/>
        </p:nvPicPr>
        <p:blipFill>
          <a:blip r:embed="rId3" cstate="print"/>
          <a:srcRect/>
          <a:stretch>
            <a:fillRect/>
          </a:stretch>
        </p:blipFill>
        <p:spPr bwMode="auto">
          <a:xfrm>
            <a:off x="6660232" y="3861048"/>
            <a:ext cx="2483768" cy="2996952"/>
          </a:xfrm>
          <a:prstGeom prst="rect">
            <a:avLst/>
          </a:prstGeom>
          <a:noFill/>
        </p:spPr>
      </p:pic>
      <p:pic>
        <p:nvPicPr>
          <p:cNvPr id="6" name="Picture 11" descr="terrorwar-taiwan-subway-redsuits-hazmat-team-bg"/>
          <p:cNvPicPr>
            <a:picLocks noChangeAspect="1" noChangeArrowheads="1"/>
          </p:cNvPicPr>
          <p:nvPr/>
        </p:nvPicPr>
        <p:blipFill>
          <a:blip r:embed="rId4" cstate="print"/>
          <a:srcRect/>
          <a:stretch>
            <a:fillRect/>
          </a:stretch>
        </p:blipFill>
        <p:spPr>
          <a:xfrm>
            <a:off x="6588225" y="1052736"/>
            <a:ext cx="2555776" cy="2664296"/>
          </a:xfrm>
          <a:prstGeom prst="rect">
            <a:avLst/>
          </a:prstGeo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340768"/>
            <a:ext cx="5832648" cy="5256584"/>
          </a:xfrm>
        </p:spPr>
        <p:txBody>
          <a:bodyPr>
            <a:normAutofit/>
          </a:bodyPr>
          <a:lstStyle/>
          <a:p>
            <a:pPr marL="0" indent="0" algn="just" rtl="0">
              <a:buClr>
                <a:schemeClr val="tx1"/>
              </a:buClr>
              <a:buSzPct val="75000"/>
              <a:buBlip>
                <a:blip r:embed="rId4"/>
              </a:buBlip>
            </a:pPr>
            <a:r>
              <a:rPr lang="en-US" sz="2800" dirty="0" smtClean="0">
                <a:solidFill>
                  <a:srgbClr val="FF0000"/>
                </a:solidFill>
                <a:latin typeface="Eras Bold ITC" pitchFamily="34" charset="0"/>
              </a:rPr>
              <a:t>Decontamination</a:t>
            </a:r>
          </a:p>
          <a:p>
            <a:pPr marL="542925" indent="-185738" algn="just" rtl="0">
              <a:buClr>
                <a:srgbClr val="00B050"/>
              </a:buClr>
              <a:buSzPct val="75000"/>
              <a:buFont typeface="Wingdings" pitchFamily="2" charset="2"/>
              <a:buChar char="Ø"/>
            </a:pPr>
            <a:r>
              <a:rPr lang="en-US" dirty="0" smtClean="0">
                <a:solidFill>
                  <a:schemeClr val="bg1"/>
                </a:solidFill>
              </a:rPr>
              <a:t>Vapors can be trapped in clothes and therefore removal of all clothes</a:t>
            </a:r>
          </a:p>
          <a:p>
            <a:pPr marL="1519238" indent="-360363" algn="just" rtl="0">
              <a:buClr>
                <a:srgbClr val="00B050"/>
              </a:buClr>
              <a:buSzPct val="75000"/>
              <a:buFont typeface="Wingdings" pitchFamily="2" charset="2"/>
              <a:buChar char="v"/>
            </a:pPr>
            <a:r>
              <a:rPr lang="en-US" i="1" dirty="0" smtClean="0">
                <a:solidFill>
                  <a:schemeClr val="bg1"/>
                </a:solidFill>
                <a:latin typeface="Kartika" pitchFamily="18" charset="0"/>
                <a:cs typeface="Kartika" pitchFamily="18" charset="0"/>
              </a:rPr>
              <a:t>Clothing releases G agents for about 30 minutes after contact with vapor </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graphicFrame>
        <p:nvGraphicFramePr>
          <p:cNvPr id="146436" name="Object 4"/>
          <p:cNvGraphicFramePr>
            <a:graphicFrameLocks noChangeAspect="1"/>
          </p:cNvGraphicFramePr>
          <p:nvPr/>
        </p:nvGraphicFramePr>
        <p:xfrm>
          <a:off x="6228184" y="1196752"/>
          <a:ext cx="2915816" cy="2460220"/>
        </p:xfrm>
        <a:graphic>
          <a:graphicData uri="http://schemas.openxmlformats.org/presentationml/2006/ole">
            <p:oleObj spid="_x0000_s146436" name="Image" r:id="rId5" imgW="5292683" imgH="3292683"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340768"/>
            <a:ext cx="5832648" cy="5256584"/>
          </a:xfrm>
        </p:spPr>
        <p:txBody>
          <a:bodyPr>
            <a:normAutofit fontScale="77500" lnSpcReduction="20000"/>
          </a:bodyPr>
          <a:lstStyle/>
          <a:p>
            <a:pPr marL="0" indent="0" algn="just" rtl="0">
              <a:buClr>
                <a:schemeClr val="tx1"/>
              </a:buClr>
              <a:buSzPct val="75000"/>
              <a:buBlip>
                <a:blip r:embed="rId3"/>
              </a:buBlip>
            </a:pPr>
            <a:r>
              <a:rPr lang="en-US" sz="2800" dirty="0" smtClean="0">
                <a:solidFill>
                  <a:srgbClr val="FF0000"/>
                </a:solidFill>
                <a:latin typeface="Eras Bold ITC" pitchFamily="34" charset="0"/>
              </a:rPr>
              <a:t>Decontamination</a:t>
            </a:r>
          </a:p>
          <a:p>
            <a:r>
              <a:rPr lang="en-US" dirty="0" smtClean="0">
                <a:solidFill>
                  <a:schemeClr val="bg1"/>
                </a:solidFill>
              </a:rPr>
              <a:t>Skin decontamination :</a:t>
            </a:r>
          </a:p>
          <a:p>
            <a:pPr marL="714375" indent="-265113">
              <a:buFont typeface="Wingdings" pitchFamily="2" charset="2"/>
              <a:buChar char="Ø"/>
            </a:pPr>
            <a:r>
              <a:rPr lang="en-US" dirty="0" smtClean="0">
                <a:solidFill>
                  <a:schemeClr val="bg1"/>
                </a:solidFill>
              </a:rPr>
              <a:t> large amounts of a </a:t>
            </a:r>
            <a:r>
              <a:rPr lang="en-US" dirty="0" smtClean="0">
                <a:solidFill>
                  <a:srgbClr val="FF0000"/>
                </a:solidFill>
              </a:rPr>
              <a:t>chlorine-liberated</a:t>
            </a:r>
            <a:r>
              <a:rPr lang="en-US" dirty="0" smtClean="0">
                <a:solidFill>
                  <a:schemeClr val="bg1"/>
                </a:solidFill>
              </a:rPr>
              <a:t> solution such </a:t>
            </a:r>
            <a:r>
              <a:rPr lang="en-US" dirty="0" smtClean="0">
                <a:solidFill>
                  <a:srgbClr val="FF0000"/>
                </a:solidFill>
              </a:rPr>
              <a:t>as 5.0% hypochlorite solution (household bleach) </a:t>
            </a:r>
            <a:r>
              <a:rPr lang="en-US" dirty="0" smtClean="0">
                <a:solidFill>
                  <a:schemeClr val="bg1"/>
                </a:solidFill>
              </a:rPr>
              <a:t>followed by copious water rinsing.(alkaline PH) </a:t>
            </a:r>
          </a:p>
          <a:p>
            <a:pPr marL="714375" indent="-265113">
              <a:buFont typeface="Wingdings" pitchFamily="2" charset="2"/>
              <a:buChar char="Ø"/>
            </a:pPr>
            <a:r>
              <a:rPr lang="en-US" dirty="0" smtClean="0">
                <a:solidFill>
                  <a:schemeClr val="bg1"/>
                </a:solidFill>
              </a:rPr>
              <a:t> </a:t>
            </a:r>
            <a:r>
              <a:rPr lang="en-US" b="1" u="sng" dirty="0" smtClean="0">
                <a:solidFill>
                  <a:schemeClr val="bg1"/>
                </a:solidFill>
              </a:rPr>
              <a:t>alkaline soap </a:t>
            </a:r>
            <a:r>
              <a:rPr lang="en-US" dirty="0" smtClean="0">
                <a:solidFill>
                  <a:schemeClr val="bg1"/>
                </a:solidFill>
              </a:rPr>
              <a:t>and water followed by a water rinse. (gently &amp; without rubbing)</a:t>
            </a:r>
          </a:p>
          <a:p>
            <a:pPr marL="714375" indent="-265113">
              <a:buFont typeface="Wingdings" pitchFamily="2" charset="2"/>
              <a:buChar char="Ø"/>
            </a:pPr>
            <a:r>
              <a:rPr lang="en-US" dirty="0" smtClean="0">
                <a:solidFill>
                  <a:schemeClr val="bg1"/>
                </a:solidFill>
              </a:rPr>
              <a:t> Generous amounts </a:t>
            </a:r>
            <a:r>
              <a:rPr lang="en-US" u="sng" dirty="0" smtClean="0">
                <a:solidFill>
                  <a:schemeClr val="bg1"/>
                </a:solidFill>
              </a:rPr>
              <a:t>of water </a:t>
            </a:r>
            <a:r>
              <a:rPr lang="en-US" dirty="0" smtClean="0">
                <a:solidFill>
                  <a:schemeClr val="bg1"/>
                </a:solidFill>
              </a:rPr>
              <a:t>alone</a:t>
            </a:r>
          </a:p>
          <a:p>
            <a:pPr marL="714375" indent="-265113">
              <a:buFont typeface="Wingdings" pitchFamily="2" charset="2"/>
              <a:buChar char="Ø"/>
            </a:pPr>
            <a:endParaRPr lang="en-US" dirty="0" smtClean="0">
              <a:solidFill>
                <a:schemeClr val="bg1"/>
              </a:solidFill>
            </a:endParaRPr>
          </a:p>
          <a:p>
            <a:r>
              <a:rPr lang="en-US" dirty="0" smtClean="0">
                <a:solidFill>
                  <a:schemeClr val="bg1"/>
                </a:solidFill>
              </a:rPr>
              <a:t>Care should be taken to clear under the </a:t>
            </a:r>
            <a:r>
              <a:rPr lang="en-US" dirty="0" smtClean="0">
                <a:solidFill>
                  <a:srgbClr val="FFFF00"/>
                </a:solidFill>
              </a:rPr>
              <a:t>nails</a:t>
            </a:r>
            <a:r>
              <a:rPr lang="en-US" dirty="0" smtClean="0">
                <a:solidFill>
                  <a:schemeClr val="bg1"/>
                </a:solidFill>
              </a:rPr>
              <a:t>, </a:t>
            </a:r>
            <a:r>
              <a:rPr lang="en-US" dirty="0" err="1" smtClean="0">
                <a:solidFill>
                  <a:srgbClr val="FFFF00"/>
                </a:solidFill>
              </a:rPr>
              <a:t>intertriginous</a:t>
            </a:r>
            <a:r>
              <a:rPr lang="en-US" dirty="0" smtClean="0">
                <a:solidFill>
                  <a:schemeClr val="bg1"/>
                </a:solidFill>
              </a:rPr>
              <a:t> areas, </a:t>
            </a:r>
            <a:r>
              <a:rPr lang="en-US" dirty="0" err="1" smtClean="0">
                <a:solidFill>
                  <a:srgbClr val="FFFF00"/>
                </a:solidFill>
              </a:rPr>
              <a:t>axillae</a:t>
            </a:r>
            <a:r>
              <a:rPr lang="en-US" dirty="0" smtClean="0">
                <a:solidFill>
                  <a:schemeClr val="bg1"/>
                </a:solidFill>
              </a:rPr>
              <a:t>, </a:t>
            </a:r>
            <a:r>
              <a:rPr lang="en-US" dirty="0" smtClean="0">
                <a:solidFill>
                  <a:srgbClr val="FFFF00"/>
                </a:solidFill>
              </a:rPr>
              <a:t>groin</a:t>
            </a:r>
            <a:r>
              <a:rPr lang="en-US" dirty="0" smtClean="0">
                <a:solidFill>
                  <a:schemeClr val="bg1"/>
                </a:solidFill>
              </a:rPr>
              <a:t>, and </a:t>
            </a:r>
            <a:r>
              <a:rPr lang="en-US" dirty="0" smtClean="0">
                <a:solidFill>
                  <a:srgbClr val="FFFF00"/>
                </a:solidFill>
              </a:rPr>
              <a:t>hai</a:t>
            </a:r>
            <a:r>
              <a:rPr lang="en-US" dirty="0" smtClean="0">
                <a:solidFill>
                  <a:schemeClr val="bg1"/>
                </a:solidFill>
              </a:rPr>
              <a:t>r</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7" name="Picture 3"/>
          <p:cNvPicPr>
            <a:picLocks noChangeArrowheads="1"/>
          </p:cNvPicPr>
          <p:nvPr/>
        </p:nvPicPr>
        <p:blipFill>
          <a:blip r:embed="rId4" cstate="print"/>
          <a:srcRect r="21539" b="1430"/>
          <a:stretch>
            <a:fillRect/>
          </a:stretch>
        </p:blipFill>
        <p:spPr bwMode="auto">
          <a:xfrm>
            <a:off x="6300192" y="1916832"/>
            <a:ext cx="2843808" cy="2420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340768"/>
            <a:ext cx="8568952" cy="5256584"/>
          </a:xfrm>
        </p:spPr>
        <p:txBody>
          <a:bodyPr>
            <a:normAutofit fontScale="92500" lnSpcReduction="20000"/>
          </a:bodyPr>
          <a:lstStyle/>
          <a:p>
            <a:pPr marL="0" indent="0" algn="just" rtl="0">
              <a:buClr>
                <a:schemeClr val="tx1"/>
              </a:buClr>
              <a:buSzPct val="75000"/>
              <a:buBlip>
                <a:blip r:embed="rId3"/>
              </a:buBlip>
            </a:pPr>
            <a:r>
              <a:rPr lang="en-US" sz="2800" dirty="0" smtClean="0">
                <a:solidFill>
                  <a:srgbClr val="FF0000"/>
                </a:solidFill>
                <a:latin typeface="Eras Bold ITC" pitchFamily="34" charset="0"/>
              </a:rPr>
              <a:t>Decontamination</a:t>
            </a:r>
          </a:p>
          <a:p>
            <a:r>
              <a:rPr lang="en-US" dirty="0" smtClean="0">
                <a:solidFill>
                  <a:schemeClr val="bg1"/>
                </a:solidFill>
              </a:rPr>
              <a:t>Skin decontamination :</a:t>
            </a:r>
          </a:p>
          <a:p>
            <a:pPr marL="714375" indent="-265113">
              <a:buFont typeface="Wingdings" pitchFamily="2" charset="2"/>
              <a:buChar char="Ø"/>
            </a:pPr>
            <a:r>
              <a:rPr lang="en-US" b="1" u="sng" dirty="0" smtClean="0">
                <a:solidFill>
                  <a:schemeClr val="bg1"/>
                </a:solidFill>
              </a:rPr>
              <a:t>Hypochlorite solutions </a:t>
            </a:r>
            <a:r>
              <a:rPr lang="en-US" dirty="0" smtClean="0">
                <a:solidFill>
                  <a:schemeClr val="bg1"/>
                </a:solidFill>
              </a:rPr>
              <a:t>are for use on </a:t>
            </a:r>
            <a:r>
              <a:rPr lang="en-US" dirty="0" smtClean="0">
                <a:solidFill>
                  <a:srgbClr val="FF0000"/>
                </a:solidFill>
              </a:rPr>
              <a:t>skin</a:t>
            </a:r>
            <a:r>
              <a:rPr lang="en-US" dirty="0" smtClean="0">
                <a:solidFill>
                  <a:schemeClr val="bg1"/>
                </a:solidFill>
              </a:rPr>
              <a:t> and </a:t>
            </a:r>
            <a:r>
              <a:rPr lang="en-US" dirty="0" smtClean="0">
                <a:solidFill>
                  <a:srgbClr val="FF0000"/>
                </a:solidFill>
              </a:rPr>
              <a:t>soft tissue wounds </a:t>
            </a:r>
            <a:r>
              <a:rPr lang="en-US" dirty="0" smtClean="0">
                <a:solidFill>
                  <a:schemeClr val="bg1"/>
                </a:solidFill>
              </a:rPr>
              <a:t>only.</a:t>
            </a:r>
          </a:p>
          <a:p>
            <a:pPr marL="714375" indent="-265113">
              <a:buFont typeface="Wingdings" pitchFamily="2" charset="2"/>
              <a:buChar char="Ø"/>
            </a:pPr>
            <a:r>
              <a:rPr lang="en-US" dirty="0" smtClean="0">
                <a:solidFill>
                  <a:schemeClr val="bg1"/>
                </a:solidFill>
              </a:rPr>
              <a:t> </a:t>
            </a:r>
            <a:r>
              <a:rPr lang="en-US" b="1" u="sng" dirty="0" smtClean="0">
                <a:solidFill>
                  <a:schemeClr val="bg1"/>
                </a:solidFill>
              </a:rPr>
              <a:t>Hypochlorite</a:t>
            </a:r>
            <a:r>
              <a:rPr lang="en-US" dirty="0" smtClean="0">
                <a:solidFill>
                  <a:schemeClr val="bg1"/>
                </a:solidFill>
              </a:rPr>
              <a:t> </a:t>
            </a:r>
            <a:r>
              <a:rPr lang="en-US" dirty="0" smtClean="0">
                <a:solidFill>
                  <a:srgbClr val="FF0000"/>
                </a:solidFill>
              </a:rPr>
              <a:t>should not</a:t>
            </a:r>
            <a:r>
              <a:rPr lang="en-US" dirty="0" smtClean="0">
                <a:solidFill>
                  <a:schemeClr val="bg1"/>
                </a:solidFill>
              </a:rPr>
              <a:t> be used in</a:t>
            </a:r>
          </a:p>
          <a:p>
            <a:pPr marL="1798638" indent="-360363">
              <a:buClr>
                <a:srgbClr val="FF0000"/>
              </a:buClr>
              <a:buFont typeface="Wingdings" pitchFamily="2" charset="2"/>
              <a:buChar char="ý"/>
            </a:pPr>
            <a:r>
              <a:rPr lang="en-US" dirty="0" smtClean="0">
                <a:solidFill>
                  <a:schemeClr val="bg1"/>
                </a:solidFill>
              </a:rPr>
              <a:t>Abdominal wounds</a:t>
            </a:r>
          </a:p>
          <a:p>
            <a:pPr marL="1798638" indent="-360363">
              <a:buClr>
                <a:srgbClr val="FF0000"/>
              </a:buClr>
              <a:buFont typeface="Wingdings" pitchFamily="2" charset="2"/>
              <a:buChar char="ý"/>
            </a:pPr>
            <a:r>
              <a:rPr lang="en-US" dirty="0" smtClean="0">
                <a:solidFill>
                  <a:schemeClr val="bg1"/>
                </a:solidFill>
              </a:rPr>
              <a:t> Open chest wounds</a:t>
            </a:r>
          </a:p>
          <a:p>
            <a:pPr marL="1798638" indent="-360363">
              <a:buClr>
                <a:srgbClr val="FF0000"/>
              </a:buClr>
              <a:buFont typeface="Wingdings" pitchFamily="2" charset="2"/>
              <a:buChar char="ý"/>
            </a:pPr>
            <a:r>
              <a:rPr lang="en-US" dirty="0" smtClean="0">
                <a:solidFill>
                  <a:schemeClr val="bg1"/>
                </a:solidFill>
              </a:rPr>
              <a:t>On nervous tissue</a:t>
            </a:r>
          </a:p>
          <a:p>
            <a:pPr marL="1798638" indent="-360363">
              <a:buClr>
                <a:srgbClr val="FF0000"/>
              </a:buClr>
              <a:buFont typeface="Wingdings" pitchFamily="2" charset="2"/>
              <a:buChar char="ý"/>
            </a:pPr>
            <a:r>
              <a:rPr lang="en-US" dirty="0" smtClean="0">
                <a:solidFill>
                  <a:schemeClr val="bg1"/>
                </a:solidFill>
              </a:rPr>
              <a:t>In the eye</a:t>
            </a:r>
          </a:p>
          <a:p>
            <a:pPr marL="714375" indent="-265113">
              <a:buClr>
                <a:srgbClr val="FF0000"/>
              </a:buClr>
              <a:buFont typeface="Wingdings" pitchFamily="2" charset="2"/>
              <a:buChar char="Ø"/>
            </a:pPr>
            <a:r>
              <a:rPr lang="en-US" sz="3100" dirty="0" smtClean="0">
                <a:solidFill>
                  <a:schemeClr val="bg1"/>
                </a:solidFill>
              </a:rPr>
              <a:t> </a:t>
            </a:r>
            <a:r>
              <a:rPr lang="en-US" sz="3100" dirty="0" smtClean="0">
                <a:solidFill>
                  <a:srgbClr val="FF0000"/>
                </a:solidFill>
              </a:rPr>
              <a:t>Surgical irrigation </a:t>
            </a:r>
            <a:r>
              <a:rPr lang="en-US" sz="3100" dirty="0" smtClean="0">
                <a:solidFill>
                  <a:schemeClr val="bg1"/>
                </a:solidFill>
              </a:rPr>
              <a:t>solutions should be used in liberal amounts in the abdomen and chest.</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340768"/>
            <a:ext cx="8568952" cy="5256584"/>
          </a:xfrm>
        </p:spPr>
        <p:txBody>
          <a:bodyPr>
            <a:normAutofit/>
          </a:bodyPr>
          <a:lstStyle/>
          <a:p>
            <a:r>
              <a:rPr lang="en-US" sz="2800" b="1" dirty="0" smtClean="0">
                <a:solidFill>
                  <a:srgbClr val="FF0000"/>
                </a:solidFill>
              </a:rPr>
              <a:t>WOUND DECONTAMINATION</a:t>
            </a:r>
            <a:endParaRPr lang="en-US" sz="2800" dirty="0" smtClean="0">
              <a:solidFill>
                <a:srgbClr val="FF0000"/>
              </a:solidFill>
            </a:endParaRPr>
          </a:p>
          <a:p>
            <a:pPr marL="714375" indent="-265113">
              <a:buFont typeface="Wingdings" pitchFamily="2" charset="2"/>
              <a:buChar char="Ø"/>
            </a:pPr>
            <a:r>
              <a:rPr lang="en-US" smtClean="0">
                <a:solidFill>
                  <a:schemeClr val="bg1"/>
                </a:solidFill>
              </a:rPr>
              <a:t>bandages </a:t>
            </a:r>
            <a:r>
              <a:rPr lang="en-US" dirty="0" smtClean="0">
                <a:solidFill>
                  <a:schemeClr val="bg1"/>
                </a:solidFill>
              </a:rPr>
              <a:t>are removed </a:t>
            </a:r>
          </a:p>
          <a:p>
            <a:pPr marL="714375" indent="-265113">
              <a:buFont typeface="Wingdings" pitchFamily="2" charset="2"/>
              <a:buChar char="Ø"/>
            </a:pPr>
            <a:r>
              <a:rPr lang="en-US" dirty="0" smtClean="0">
                <a:solidFill>
                  <a:schemeClr val="bg1"/>
                </a:solidFill>
              </a:rPr>
              <a:t> the wounds are flushed</a:t>
            </a:r>
          </a:p>
          <a:p>
            <a:pPr marL="714375" indent="-265113">
              <a:buFont typeface="Wingdings" pitchFamily="2" charset="2"/>
              <a:buChar char="Ø"/>
            </a:pPr>
            <a:r>
              <a:rPr lang="en-US" dirty="0" smtClean="0">
                <a:solidFill>
                  <a:schemeClr val="bg1"/>
                </a:solidFill>
              </a:rPr>
              <a:t> the bandages are replaced only if bleeding recurs</a:t>
            </a:r>
          </a:p>
          <a:p>
            <a:pPr marL="714375" indent="-265113">
              <a:buFont typeface="Wingdings" pitchFamily="2" charset="2"/>
              <a:buChar char="Ø"/>
            </a:pPr>
            <a:r>
              <a:rPr lang="en-US" dirty="0" smtClean="0">
                <a:solidFill>
                  <a:schemeClr val="bg1"/>
                </a:solidFill>
              </a:rPr>
              <a:t> Tourniquets are replaced with clean tourniquets and the sites of the original tourniquets decontaminated</a:t>
            </a:r>
          </a:p>
          <a:p>
            <a:pPr marL="714375" indent="-265113">
              <a:buClr>
                <a:srgbClr val="FF0000"/>
              </a:buClr>
              <a:buFont typeface="Wingdings" pitchFamily="2" charset="2"/>
              <a:buChar char="Ø"/>
            </a:pPr>
            <a:endParaRPr lang="en-US" sz="3100" dirty="0" smtClean="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340768"/>
            <a:ext cx="8568952" cy="5256584"/>
          </a:xfrm>
        </p:spPr>
        <p:txBody>
          <a:bodyPr>
            <a:normAutofit/>
          </a:bodyPr>
          <a:lstStyle/>
          <a:p>
            <a:r>
              <a:rPr lang="en-US" sz="2800" b="1" dirty="0" smtClean="0">
                <a:solidFill>
                  <a:srgbClr val="FF0000"/>
                </a:solidFill>
              </a:rPr>
              <a:t>WOUND DECONTAMINATION</a:t>
            </a:r>
            <a:endParaRPr lang="en-US" dirty="0" smtClean="0">
              <a:solidFill>
                <a:schemeClr val="bg1"/>
              </a:solidFill>
            </a:endParaRPr>
          </a:p>
          <a:p>
            <a:pPr marL="714375" indent="-265113">
              <a:buClr>
                <a:srgbClr val="FF0000"/>
              </a:buClr>
              <a:buFont typeface="Wingdings" pitchFamily="2" charset="2"/>
              <a:buChar char=""/>
            </a:pPr>
            <a:r>
              <a:rPr lang="en-US" sz="2400" dirty="0" smtClean="0">
                <a:solidFill>
                  <a:schemeClr val="bg1"/>
                </a:solidFill>
              </a:rPr>
              <a:t>Although nerve agents cause their </a:t>
            </a:r>
            <a:r>
              <a:rPr lang="en-US" sz="2400" u="sng" dirty="0" smtClean="0">
                <a:solidFill>
                  <a:schemeClr val="bg1"/>
                </a:solidFill>
              </a:rPr>
              <a:t>toxic effects by their very rapid attachment to the enzyme </a:t>
            </a:r>
            <a:r>
              <a:rPr lang="en-US" sz="2400" u="sng" dirty="0" err="1" smtClean="0">
                <a:solidFill>
                  <a:schemeClr val="bg1"/>
                </a:solidFill>
              </a:rPr>
              <a:t>acetylcholinesterase</a:t>
            </a:r>
            <a:r>
              <a:rPr lang="en-US" sz="2400" u="sng" dirty="0" smtClean="0">
                <a:solidFill>
                  <a:schemeClr val="bg1"/>
                </a:solidFill>
              </a:rPr>
              <a:t>, </a:t>
            </a:r>
            <a:r>
              <a:rPr lang="en-US" sz="2400" dirty="0" smtClean="0">
                <a:solidFill>
                  <a:schemeClr val="bg1"/>
                </a:solidFill>
              </a:rPr>
              <a:t>they also quickly </a:t>
            </a:r>
            <a:r>
              <a:rPr lang="en-US" sz="2400" dirty="0" smtClean="0">
                <a:solidFill>
                  <a:srgbClr val="FF0000"/>
                </a:solidFill>
              </a:rPr>
              <a:t>react with other enzymes and tissue components.</a:t>
            </a:r>
          </a:p>
          <a:p>
            <a:pPr marL="714375" indent="-265113">
              <a:buClr>
                <a:srgbClr val="FF0000"/>
              </a:buClr>
              <a:buFont typeface="Wingdings" pitchFamily="2" charset="2"/>
              <a:buChar char=""/>
            </a:pPr>
            <a:r>
              <a:rPr lang="en-US" sz="2400" dirty="0" smtClean="0">
                <a:solidFill>
                  <a:schemeClr val="bg1"/>
                </a:solidFill>
              </a:rPr>
              <a:t> The </a:t>
            </a:r>
            <a:r>
              <a:rPr lang="en-US" sz="2400" dirty="0" smtClean="0">
                <a:solidFill>
                  <a:srgbClr val="FF0000"/>
                </a:solidFill>
              </a:rPr>
              <a:t>blood</a:t>
            </a:r>
            <a:r>
              <a:rPr lang="en-US" sz="2400" dirty="0" smtClean="0">
                <a:solidFill>
                  <a:schemeClr val="bg1"/>
                </a:solidFill>
              </a:rPr>
              <a:t> and </a:t>
            </a:r>
            <a:r>
              <a:rPr lang="en-US" sz="2400" dirty="0" smtClean="0">
                <a:solidFill>
                  <a:srgbClr val="FF0000"/>
                </a:solidFill>
              </a:rPr>
              <a:t>necrotic tissue </a:t>
            </a:r>
            <a:r>
              <a:rPr lang="en-US" sz="2400" dirty="0" smtClean="0">
                <a:solidFill>
                  <a:schemeClr val="bg1"/>
                </a:solidFill>
              </a:rPr>
              <a:t>of the wound will "</a:t>
            </a:r>
            <a:r>
              <a:rPr lang="en-US" sz="2400" b="1" u="sng" dirty="0" smtClean="0">
                <a:solidFill>
                  <a:srgbClr val="FFFF00"/>
                </a:solidFill>
              </a:rPr>
              <a:t>buffer</a:t>
            </a:r>
            <a:r>
              <a:rPr lang="en-US" sz="2400" dirty="0" smtClean="0">
                <a:solidFill>
                  <a:schemeClr val="bg1"/>
                </a:solidFill>
              </a:rPr>
              <a:t>" nerve agents.</a:t>
            </a:r>
          </a:p>
          <a:p>
            <a:pPr marL="714375" indent="-265113">
              <a:buClr>
                <a:srgbClr val="FF0000"/>
              </a:buClr>
              <a:buFont typeface="Wingdings" pitchFamily="2" charset="2"/>
              <a:buChar char=""/>
            </a:pPr>
            <a:r>
              <a:rPr lang="en-US" sz="2400" dirty="0" smtClean="0">
                <a:solidFill>
                  <a:schemeClr val="bg1"/>
                </a:solidFill>
              </a:rPr>
              <a:t> Nerve agent that reaches </a:t>
            </a:r>
            <a:r>
              <a:rPr lang="en-US" sz="2400" dirty="0" smtClean="0">
                <a:solidFill>
                  <a:srgbClr val="FF0000"/>
                </a:solidFill>
              </a:rPr>
              <a:t>viable</a:t>
            </a:r>
            <a:r>
              <a:rPr lang="en-US" sz="2400" dirty="0" smtClean="0">
                <a:solidFill>
                  <a:schemeClr val="bg1"/>
                </a:solidFill>
              </a:rPr>
              <a:t> tissue will be </a:t>
            </a:r>
            <a:r>
              <a:rPr lang="en-US" sz="2400" dirty="0" smtClean="0">
                <a:solidFill>
                  <a:srgbClr val="FF0000"/>
                </a:solidFill>
              </a:rPr>
              <a:t>rapidly</a:t>
            </a:r>
            <a:r>
              <a:rPr lang="en-US" sz="2400" dirty="0" smtClean="0">
                <a:solidFill>
                  <a:schemeClr val="bg1"/>
                </a:solidFill>
              </a:rPr>
              <a:t> absorbed, and since the toxicity of nerve agents is quite high (</a:t>
            </a:r>
            <a:r>
              <a:rPr lang="en-US" sz="2400" dirty="0" smtClean="0">
                <a:solidFill>
                  <a:srgbClr val="FFFF00"/>
                </a:solidFill>
              </a:rPr>
              <a:t>a lethal amount is a small drop</a:t>
            </a:r>
            <a:r>
              <a:rPr lang="en-US" sz="2400" dirty="0" smtClean="0">
                <a:solidFill>
                  <a:schemeClr val="bg1"/>
                </a:solidFill>
              </a:rPr>
              <a:t>), it is unlikely that casualties who have had much nerve agent in a wound will survive to reach medical care.</a:t>
            </a:r>
          </a:p>
          <a:p>
            <a:pPr marL="714375" indent="-265113">
              <a:buClr>
                <a:srgbClr val="FF0000"/>
              </a:buClr>
              <a:buFont typeface="Wingdings" pitchFamily="2" charset="2"/>
              <a:buChar char="Ø"/>
            </a:pPr>
            <a:endParaRPr lang="en-US" sz="3100" dirty="0" smtClean="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5581854" cy="3168352"/>
          </a:xfrm>
        </p:spPr>
        <p:txBody>
          <a:bodyPr>
            <a:normAutofit fontScale="92500" lnSpcReduction="10000"/>
          </a:bodyPr>
          <a:lstStyle/>
          <a:p>
            <a:pPr marL="0" indent="0" algn="just" rtl="0">
              <a:buClr>
                <a:schemeClr val="tx1"/>
              </a:buClr>
              <a:buSzPct val="75000"/>
              <a:buBlip>
                <a:blip r:embed="rId3"/>
              </a:buBlip>
            </a:pPr>
            <a:r>
              <a:rPr lang="en-US" sz="2800" dirty="0" smtClean="0">
                <a:solidFill>
                  <a:srgbClr val="FF0000"/>
                </a:solidFill>
                <a:latin typeface="Eras Bold ITC" pitchFamily="34" charset="0"/>
              </a:rPr>
              <a:t>Decontamination</a:t>
            </a:r>
          </a:p>
          <a:p>
            <a:pPr marL="542925" indent="-185738">
              <a:buClr>
                <a:srgbClr val="00B050"/>
              </a:buClr>
              <a:buSzPct val="75000"/>
              <a:buFont typeface="Wingdings" pitchFamily="2" charset="2"/>
              <a:buChar char="Ø"/>
            </a:pPr>
            <a:r>
              <a:rPr lang="en-US" dirty="0" smtClean="0">
                <a:solidFill>
                  <a:schemeClr val="bg1"/>
                </a:solidFill>
              </a:rPr>
              <a:t>A skin decontamination kit approved by FDA containing </a:t>
            </a:r>
            <a:r>
              <a:rPr lang="en-US" u="sng" dirty="0" smtClean="0">
                <a:solidFill>
                  <a:schemeClr val="bg1"/>
                </a:solidFill>
              </a:rPr>
              <a:t>activated charcoal</a:t>
            </a:r>
            <a:r>
              <a:rPr lang="en-US" dirty="0" smtClean="0">
                <a:solidFill>
                  <a:schemeClr val="bg1"/>
                </a:solidFill>
              </a:rPr>
              <a:t> impregnated with </a:t>
            </a:r>
            <a:r>
              <a:rPr lang="en-US" u="sng" dirty="0" smtClean="0">
                <a:solidFill>
                  <a:schemeClr val="bg1"/>
                </a:solidFill>
              </a:rPr>
              <a:t>ion exchange resins</a:t>
            </a:r>
            <a:r>
              <a:rPr lang="en-US" dirty="0" smtClean="0">
                <a:solidFill>
                  <a:schemeClr val="bg1"/>
                </a:solidFill>
              </a:rPr>
              <a:t> (</a:t>
            </a:r>
            <a:r>
              <a:rPr lang="en-US" dirty="0" err="1" smtClean="0">
                <a:solidFill>
                  <a:srgbClr val="FF0000"/>
                </a:solidFill>
              </a:rPr>
              <a:t>Ambergard</a:t>
            </a:r>
            <a:r>
              <a:rPr lang="en-US" dirty="0" smtClean="0">
                <a:solidFill>
                  <a:srgbClr val="FF0000"/>
                </a:solidFill>
              </a:rPr>
              <a:t>™ XE-555 </a:t>
            </a:r>
            <a:r>
              <a:rPr lang="en-US" dirty="0" smtClean="0">
                <a:solidFill>
                  <a:schemeClr val="bg1"/>
                </a:solidFill>
              </a:rPr>
              <a:t>) is also available</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6" name="Picture 4" descr="http://www.nbc-links.com/nbcgraphics/nbcde/m291sdk.gif"/>
          <p:cNvPicPr>
            <a:picLocks noChangeAspect="1" noChangeArrowheads="1"/>
          </p:cNvPicPr>
          <p:nvPr/>
        </p:nvPicPr>
        <p:blipFill>
          <a:blip r:embed="rId4" cstate="print"/>
          <a:srcRect/>
          <a:stretch>
            <a:fillRect/>
          </a:stretch>
        </p:blipFill>
        <p:spPr bwMode="auto">
          <a:xfrm>
            <a:off x="5796136" y="980728"/>
            <a:ext cx="3347864" cy="2880320"/>
          </a:xfrm>
          <a:prstGeom prst="rect">
            <a:avLst/>
          </a:prstGeom>
          <a:noFill/>
          <a:effectLst>
            <a:softEdge rad="317500"/>
          </a:effectLst>
        </p:spPr>
      </p:pic>
      <p:pic>
        <p:nvPicPr>
          <p:cNvPr id="238594" name="Picture 2"/>
          <p:cNvPicPr>
            <a:picLocks noChangeAspect="1" noChangeArrowheads="1"/>
          </p:cNvPicPr>
          <p:nvPr/>
        </p:nvPicPr>
        <p:blipFill>
          <a:blip r:embed="rId5" cstate="print"/>
          <a:srcRect/>
          <a:stretch>
            <a:fillRect/>
          </a:stretch>
        </p:blipFill>
        <p:spPr bwMode="auto">
          <a:xfrm>
            <a:off x="1" y="5085184"/>
            <a:ext cx="9144000" cy="1145282"/>
          </a:xfrm>
          <a:prstGeom prst="rect">
            <a:avLst/>
          </a:prstGeom>
          <a:noFill/>
          <a:ln w="9525">
            <a:noFill/>
            <a:miter lim="800000"/>
            <a:headEnd/>
            <a:tailEnd/>
          </a:ln>
        </p:spPr>
      </p:pic>
      <p:pic>
        <p:nvPicPr>
          <p:cNvPr id="238595" name="Picture 3"/>
          <p:cNvPicPr>
            <a:picLocks noChangeAspect="1" noChangeArrowheads="1"/>
          </p:cNvPicPr>
          <p:nvPr/>
        </p:nvPicPr>
        <p:blipFill>
          <a:blip r:embed="rId6" cstate="print"/>
          <a:srcRect/>
          <a:stretch>
            <a:fillRect/>
          </a:stretch>
        </p:blipFill>
        <p:spPr bwMode="auto">
          <a:xfrm>
            <a:off x="0" y="4365104"/>
            <a:ext cx="9144000"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4861774" cy="5112568"/>
          </a:xfrm>
        </p:spPr>
        <p:txBody>
          <a:bodyPr>
            <a:normAutofit/>
          </a:bodyPr>
          <a:lstStyle/>
          <a:p>
            <a:pPr marL="0" indent="0" algn="just" rtl="0">
              <a:buClr>
                <a:schemeClr val="tx1"/>
              </a:buClr>
              <a:buSzPct val="75000"/>
              <a:buBlip>
                <a:blip r:embed="rId2"/>
              </a:buBlip>
            </a:pPr>
            <a:r>
              <a:rPr lang="en-US" sz="2400" dirty="0" smtClean="0">
                <a:solidFill>
                  <a:srgbClr val="FF0000"/>
                </a:solidFill>
                <a:latin typeface="Eras Bold ITC" pitchFamily="34" charset="0"/>
              </a:rPr>
              <a:t>Decontamination</a:t>
            </a:r>
          </a:p>
          <a:p>
            <a:r>
              <a:rPr lang="en-US" sz="2800" u="sng" dirty="0" smtClean="0">
                <a:solidFill>
                  <a:schemeClr val="bg1"/>
                </a:solidFill>
              </a:rPr>
              <a:t>Cholinesterase</a:t>
            </a:r>
            <a:r>
              <a:rPr lang="en-US" sz="2800" dirty="0" smtClean="0">
                <a:solidFill>
                  <a:schemeClr val="bg1"/>
                </a:solidFill>
              </a:rPr>
              <a:t> were covalently linked to a </a:t>
            </a:r>
            <a:r>
              <a:rPr lang="en-US" sz="2800" dirty="0" smtClean="0">
                <a:solidFill>
                  <a:srgbClr val="FF0000"/>
                </a:solidFill>
              </a:rPr>
              <a:t>polyurethane matrix </a:t>
            </a:r>
            <a:r>
              <a:rPr lang="en-US" sz="2800" dirty="0" smtClean="0">
                <a:solidFill>
                  <a:schemeClr val="bg1"/>
                </a:solidFill>
              </a:rPr>
              <a:t>can effectively be used to remove and decontaminate nerve agents from surface biological (skin or wounds) or otherwise (clothing or medical equipments) or the environment.</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5076056" y="1052736"/>
            <a:ext cx="4067944"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5581854" cy="5112568"/>
          </a:xfrm>
        </p:spPr>
        <p:txBody>
          <a:bodyPr>
            <a:normAutofit fontScale="92500" lnSpcReduction="10000"/>
          </a:bodyPr>
          <a:lstStyle/>
          <a:p>
            <a:pPr marL="0" indent="0" algn="just" rtl="0">
              <a:buClr>
                <a:schemeClr val="tx1"/>
              </a:buClr>
              <a:buSzPct val="75000"/>
              <a:buBlip>
                <a:blip r:embed="rId3"/>
              </a:buBlip>
            </a:pPr>
            <a:r>
              <a:rPr lang="en-US" sz="2800" dirty="0" smtClean="0">
                <a:solidFill>
                  <a:srgbClr val="FF0000"/>
                </a:solidFill>
                <a:latin typeface="Eras Bold ITC" pitchFamily="34" charset="0"/>
              </a:rPr>
              <a:t>Decontamination</a:t>
            </a:r>
          </a:p>
          <a:p>
            <a:r>
              <a:rPr lang="en-US" dirty="0" smtClean="0">
                <a:solidFill>
                  <a:schemeClr val="bg1"/>
                </a:solidFill>
              </a:rPr>
              <a:t>If the </a:t>
            </a:r>
            <a:r>
              <a:rPr lang="en-US" dirty="0" smtClean="0">
                <a:solidFill>
                  <a:srgbClr val="FF0000"/>
                </a:solidFill>
              </a:rPr>
              <a:t>eyes</a:t>
            </a:r>
            <a:r>
              <a:rPr lang="en-US" dirty="0" smtClean="0">
                <a:solidFill>
                  <a:schemeClr val="bg1"/>
                </a:solidFill>
              </a:rPr>
              <a:t> have been exposed, they should be irrigated as soon as possible with running water or saline.</a:t>
            </a:r>
          </a:p>
          <a:p>
            <a:endParaRPr lang="en-US" dirty="0" smtClean="0">
              <a:solidFill>
                <a:schemeClr val="bg1"/>
              </a:solidFill>
            </a:endParaRPr>
          </a:p>
          <a:p>
            <a:r>
              <a:rPr lang="en-US" dirty="0" smtClean="0">
                <a:solidFill>
                  <a:schemeClr val="bg1"/>
                </a:solidFill>
              </a:rPr>
              <a:t>In cases of ingestion, </a:t>
            </a:r>
            <a:r>
              <a:rPr lang="en-US" b="1" dirty="0" smtClean="0">
                <a:solidFill>
                  <a:srgbClr val="FF0000"/>
                </a:solidFill>
              </a:rPr>
              <a:t>do not induce emesis</a:t>
            </a:r>
            <a:r>
              <a:rPr lang="en-US" b="1" dirty="0" smtClean="0">
                <a:solidFill>
                  <a:schemeClr val="bg1"/>
                </a:solidFill>
              </a:rPr>
              <a:t>. If the victim is alert and able to swallow, immediately administer a </a:t>
            </a:r>
            <a:r>
              <a:rPr lang="en-US" b="1" dirty="0" smtClean="0">
                <a:solidFill>
                  <a:srgbClr val="FF0000"/>
                </a:solidFill>
              </a:rPr>
              <a:t>slurry of activated charcoal. </a:t>
            </a:r>
            <a:endParaRPr lang="en-US" dirty="0" smtClean="0">
              <a:solidFill>
                <a:srgbClr val="FF0000"/>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148485" name="Picture 5"/>
          <p:cNvPicPr>
            <a:picLocks noChangeAspect="1" noChangeArrowheads="1"/>
          </p:cNvPicPr>
          <p:nvPr/>
        </p:nvPicPr>
        <p:blipFill>
          <a:blip r:embed="rId4" cstate="print"/>
          <a:srcRect/>
          <a:stretch>
            <a:fillRect/>
          </a:stretch>
        </p:blipFill>
        <p:spPr bwMode="auto">
          <a:xfrm rot="1607667">
            <a:off x="6252390" y="1272590"/>
            <a:ext cx="2819296"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534182" cy="5112568"/>
          </a:xfrm>
        </p:spPr>
        <p:txBody>
          <a:bodyPr>
            <a:normAutofit fontScale="92500"/>
          </a:bodyPr>
          <a:lstStyle/>
          <a:p>
            <a:pPr>
              <a:buNone/>
            </a:pPr>
            <a:r>
              <a:rPr lang="en-US" sz="6400" dirty="0" smtClean="0">
                <a:solidFill>
                  <a:srgbClr val="FF0000"/>
                </a:solidFill>
                <a:latin typeface="Bauhaus 93" pitchFamily="82" charset="0"/>
              </a:rPr>
              <a:t>ABC:</a:t>
            </a:r>
          </a:p>
          <a:p>
            <a:pPr>
              <a:buClr>
                <a:schemeClr val="bg1"/>
              </a:buClr>
              <a:buSzPct val="106000"/>
              <a:buFont typeface="Wingdings 2" pitchFamily="18" charset="2"/>
              <a:buChar char=""/>
            </a:pPr>
            <a:r>
              <a:rPr lang="en-US" sz="2400" dirty="0" smtClean="0">
                <a:solidFill>
                  <a:schemeClr val="bg1"/>
                </a:solidFill>
              </a:rPr>
              <a:t>Oxygen administration and assisted ventilation should be undertaken as soon as possible in those with respiratory distress.</a:t>
            </a:r>
            <a:endParaRPr lang="en-US" sz="2800" dirty="0" smtClean="0">
              <a:solidFill>
                <a:schemeClr val="bg1"/>
              </a:solidFill>
            </a:endParaRPr>
          </a:p>
          <a:p>
            <a:pPr algn="just">
              <a:buClr>
                <a:schemeClr val="bg1"/>
              </a:buClr>
              <a:buSzPct val="106000"/>
              <a:buFont typeface="Wingdings 2" pitchFamily="18" charset="2"/>
              <a:buChar char=""/>
            </a:pPr>
            <a:r>
              <a:rPr lang="en-US" sz="2400" dirty="0" smtClean="0">
                <a:solidFill>
                  <a:srgbClr val="FF0000"/>
                </a:solidFill>
              </a:rPr>
              <a:t>Airway resistance may be very high initially</a:t>
            </a:r>
            <a:r>
              <a:rPr lang="en-US" sz="2400" dirty="0" smtClean="0">
                <a:solidFill>
                  <a:schemeClr val="bg1"/>
                </a:solidFill>
              </a:rPr>
              <a:t>, causing some </a:t>
            </a:r>
            <a:r>
              <a:rPr lang="en-US" sz="2400" u="sng" dirty="0" smtClean="0">
                <a:solidFill>
                  <a:schemeClr val="bg1"/>
                </a:solidFill>
              </a:rPr>
              <a:t>mechanical ventilators to malfunction</a:t>
            </a:r>
            <a:r>
              <a:rPr lang="en-US" sz="2400" dirty="0" smtClean="0">
                <a:solidFill>
                  <a:schemeClr val="bg1"/>
                </a:solidFill>
              </a:rPr>
              <a:t>, but it will return toward normal after atropine administration.</a:t>
            </a:r>
          </a:p>
          <a:p>
            <a:pPr algn="just">
              <a:buClr>
                <a:schemeClr val="bg1"/>
              </a:buClr>
              <a:buSzPct val="106000"/>
              <a:buFont typeface="Wingdings 2" pitchFamily="18" charset="2"/>
              <a:buChar char=""/>
            </a:pPr>
            <a:r>
              <a:rPr lang="en-US" sz="2400" dirty="0" smtClean="0">
                <a:solidFill>
                  <a:schemeClr val="bg1"/>
                </a:solidFill>
              </a:rPr>
              <a:t> </a:t>
            </a:r>
            <a:r>
              <a:rPr lang="en-US" sz="2400" dirty="0" smtClean="0">
                <a:solidFill>
                  <a:srgbClr val="FF0000"/>
                </a:solidFill>
              </a:rPr>
              <a:t>Supplemental oxygen </a:t>
            </a:r>
            <a:r>
              <a:rPr lang="en-US" sz="2400" dirty="0" smtClean="0">
                <a:solidFill>
                  <a:schemeClr val="bg1"/>
                </a:solidFill>
              </a:rPr>
              <a:t>through an </a:t>
            </a:r>
            <a:r>
              <a:rPr lang="en-US" sz="2400" dirty="0" err="1" smtClean="0">
                <a:solidFill>
                  <a:schemeClr val="bg1"/>
                </a:solidFill>
              </a:rPr>
              <a:t>endotracheal</a:t>
            </a:r>
            <a:r>
              <a:rPr lang="en-US" sz="2400" dirty="0" smtClean="0">
                <a:solidFill>
                  <a:schemeClr val="bg1"/>
                </a:solidFill>
              </a:rPr>
              <a:t> tube with </a:t>
            </a:r>
            <a:r>
              <a:rPr lang="en-US" sz="2400" dirty="0" smtClean="0">
                <a:solidFill>
                  <a:srgbClr val="FF0000"/>
                </a:solidFill>
              </a:rPr>
              <a:t>positive end-expiratory pressure </a:t>
            </a:r>
            <a:r>
              <a:rPr lang="en-US" sz="2400" dirty="0" smtClean="0">
                <a:solidFill>
                  <a:schemeClr val="bg1"/>
                </a:solidFill>
              </a:rPr>
              <a:t>is indicated for severely hypoxic patients. </a:t>
            </a:r>
          </a:p>
          <a:p>
            <a:pPr marL="1163638" indent="-265113" algn="just">
              <a:buClr>
                <a:schemeClr val="bg1"/>
              </a:buClr>
              <a:buSzPct val="106000"/>
              <a:buFont typeface="Wingdings 2" pitchFamily="18" charset="2"/>
              <a:buChar char=""/>
            </a:pPr>
            <a:r>
              <a:rPr lang="en-US" sz="2400" dirty="0" smtClean="0">
                <a:solidFill>
                  <a:schemeClr val="bg1"/>
                </a:solidFill>
              </a:rPr>
              <a:t>It is important to improve </a:t>
            </a:r>
            <a:r>
              <a:rPr lang="en-US" sz="2400" u="sng" dirty="0" smtClean="0">
                <a:solidFill>
                  <a:schemeClr val="bg1"/>
                </a:solidFill>
              </a:rPr>
              <a:t>tissue oxygenation </a:t>
            </a:r>
            <a:r>
              <a:rPr lang="en-US" sz="2400" dirty="0" smtClean="0">
                <a:solidFill>
                  <a:schemeClr val="bg1"/>
                </a:solidFill>
              </a:rPr>
              <a:t>before atropine administration to minimize he risk of </a:t>
            </a:r>
            <a:r>
              <a:rPr lang="en-US" sz="2400" dirty="0" smtClean="0">
                <a:solidFill>
                  <a:srgbClr val="00B0F0"/>
                </a:solidFill>
              </a:rPr>
              <a:t>ventricular fibrillation</a:t>
            </a:r>
          </a:p>
          <a:p>
            <a:pPr algn="just">
              <a:buClr>
                <a:schemeClr val="bg1"/>
              </a:buClr>
              <a:buSzPct val="106000"/>
              <a:buFont typeface="Wingdings 2" pitchFamily="18" charset="2"/>
              <a:buChar char=""/>
            </a:pPr>
            <a:r>
              <a:rPr lang="en-US" sz="2400" dirty="0" smtClean="0">
                <a:solidFill>
                  <a:schemeClr val="bg1"/>
                </a:solidFill>
              </a:rPr>
              <a:t>Frequent </a:t>
            </a:r>
            <a:r>
              <a:rPr lang="en-US" sz="2400" dirty="0" smtClean="0">
                <a:solidFill>
                  <a:srgbClr val="FF0000"/>
                </a:solidFill>
              </a:rPr>
              <a:t>airway suctioning </a:t>
            </a:r>
            <a:r>
              <a:rPr lang="en-US" sz="2400" dirty="0" smtClean="0">
                <a:solidFill>
                  <a:schemeClr val="bg1"/>
                </a:solidFill>
              </a:rPr>
              <a:t>may be required for copious bronchial secretions. </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908720"/>
            <a:ext cx="8443664" cy="1224136"/>
          </a:xfrm>
        </p:spPr>
        <p:txBody>
          <a:bodyPr>
            <a:noAutofit/>
          </a:bodyPr>
          <a:lstStyle/>
          <a:p>
            <a:pPr marL="273050" indent="-273050" algn="l" rtl="0"/>
            <a:r>
              <a:rPr lang="en-US" sz="2000" dirty="0" smtClean="0">
                <a:solidFill>
                  <a:schemeClr val="bg1"/>
                </a:solidFill>
              </a:rPr>
              <a:t>Nerve agents are organophosphate compounds,  similar to organophosphate pesticides, but a group (</a:t>
            </a:r>
            <a:r>
              <a:rPr lang="en-US" sz="2000" dirty="0" smtClean="0">
                <a:solidFill>
                  <a:srgbClr val="FF0000"/>
                </a:solidFill>
              </a:rPr>
              <a:t>lethal agents</a:t>
            </a:r>
            <a:r>
              <a:rPr lang="en-US" sz="2000" dirty="0" smtClean="0">
                <a:solidFill>
                  <a:schemeClr val="bg1"/>
                </a:solidFill>
              </a:rPr>
              <a:t>) of chemical warfare agents</a:t>
            </a:r>
          </a:p>
          <a:p>
            <a:pPr marL="273050" indent="-273050" algn="l" rtl="0"/>
            <a:r>
              <a:rPr lang="en-US" sz="2000" dirty="0" smtClean="0">
                <a:solidFill>
                  <a:schemeClr val="bg1"/>
                </a:solidFill>
              </a:rPr>
              <a:t>These are the </a:t>
            </a:r>
            <a:r>
              <a:rPr lang="en-US" sz="2000" b="1" u="sng" dirty="0" smtClean="0">
                <a:solidFill>
                  <a:srgbClr val="FF0000"/>
                </a:solidFill>
              </a:rPr>
              <a:t>deadliest</a:t>
            </a:r>
            <a:r>
              <a:rPr lang="en-US" sz="2000" b="1" dirty="0" smtClean="0">
                <a:solidFill>
                  <a:srgbClr val="FF0000"/>
                </a:solidFill>
              </a:rPr>
              <a:t> </a:t>
            </a:r>
            <a:r>
              <a:rPr lang="en-US" sz="2000" dirty="0" smtClean="0">
                <a:solidFill>
                  <a:schemeClr val="bg1"/>
                </a:solidFill>
              </a:rPr>
              <a:t>of CWA’s</a:t>
            </a:r>
          </a:p>
          <a:p>
            <a:pPr marL="273050" indent="-273050" algn="l" rtl="0"/>
            <a:endParaRPr lang="en-US" sz="2000" dirty="0" smtClean="0"/>
          </a:p>
        </p:txBody>
      </p:sp>
      <p:sp>
        <p:nvSpPr>
          <p:cNvPr id="5" name="Text Placeholder 4"/>
          <p:cNvSpPr>
            <a:spLocks noGrp="1"/>
          </p:cNvSpPr>
          <p:nvPr>
            <p:ph type="body" sz="half" idx="2"/>
          </p:nvPr>
        </p:nvSpPr>
        <p:spPr>
          <a:xfrm rot="16200000">
            <a:off x="6444838" y="-1984782"/>
            <a:ext cx="714380" cy="4683944"/>
          </a:xfrm>
        </p:spPr>
        <p:txBody>
          <a:bodyPr vert="vert">
            <a:noAutofit/>
          </a:bodyPr>
          <a:lstStyle/>
          <a:p>
            <a:pPr algn="ctr"/>
            <a:r>
              <a:rPr lang="en-US" sz="4000" dirty="0" smtClean="0">
                <a:solidFill>
                  <a:schemeClr val="accent1">
                    <a:lumMod val="60000"/>
                    <a:lumOff val="40000"/>
                  </a:schemeClr>
                </a:solidFill>
                <a:latin typeface="Eras Bold ITC" pitchFamily="34" charset="0"/>
              </a:rPr>
              <a:t>Overview</a:t>
            </a:r>
          </a:p>
          <a:p>
            <a:endParaRPr lang="fa-IR" sz="1100" dirty="0">
              <a:solidFill>
                <a:schemeClr val="accent1">
                  <a:lumMod val="60000"/>
                  <a:lumOff val="40000"/>
                </a:schemeClr>
              </a:solidFill>
            </a:endParaRPr>
          </a:p>
        </p:txBody>
      </p:sp>
      <p:sp>
        <p:nvSpPr>
          <p:cNvPr id="6" name="Content Placeholder 3"/>
          <p:cNvSpPr txBox="1">
            <a:spLocks/>
          </p:cNvSpPr>
          <p:nvPr/>
        </p:nvSpPr>
        <p:spPr>
          <a:xfrm>
            <a:off x="395536" y="2348880"/>
            <a:ext cx="8443664" cy="3960440"/>
          </a:xfrm>
          <a:prstGeom prst="rect">
            <a:avLst/>
          </a:prstGeom>
        </p:spPr>
        <p:txBody>
          <a:bodyPr vert="horz" lIns="91440" tIns="45720" rIns="91440" bIns="45720" rtlCol="0">
            <a:noAutofit/>
          </a:bodyPr>
          <a:lstStyle/>
          <a:p>
            <a:pPr marL="273050" marR="0" lvl="0" indent="-273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These agents have both chemical names as well as </a:t>
            </a:r>
            <a:r>
              <a:rPr kumimoji="0" lang="en-US" sz="2000" b="0" i="0" u="sng" strike="noStrike" kern="1200" cap="none" spc="0" normalizeH="0" baseline="0" noProof="0" dirty="0" smtClean="0">
                <a:ln>
                  <a:noFill/>
                </a:ln>
                <a:solidFill>
                  <a:srgbClr val="FFFF00"/>
                </a:solidFill>
                <a:effectLst/>
                <a:uLnTx/>
                <a:uFillTx/>
                <a:latin typeface="+mn-lt"/>
                <a:ea typeface="+mn-ea"/>
                <a:cs typeface="+mn-cs"/>
              </a:rPr>
              <a:t>2-letter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NATO codes.</a:t>
            </a:r>
          </a:p>
          <a:p>
            <a:pPr marL="273050" marR="0" lvl="0" indent="-273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G series agents: </a:t>
            </a:r>
            <a:r>
              <a:rPr kumimoji="0" lang="en-US" sz="2400" b="0" i="0" u="none" strike="noStrike" kern="1200" cap="none" spc="0" normalizeH="0" baseline="0" noProof="0" dirty="0" smtClean="0">
                <a:ln>
                  <a:noFill/>
                </a:ln>
                <a:solidFill>
                  <a:schemeClr val="bg1"/>
                </a:solidFill>
                <a:effectLst/>
                <a:uLnTx/>
                <a:uFillTx/>
                <a:latin typeface="Bodoni MT Condensed" pitchFamily="18" charset="0"/>
                <a:ea typeface="+mn-ea"/>
                <a:cs typeface="+mn-cs"/>
              </a:rPr>
              <a:t>representing </a:t>
            </a:r>
          </a:p>
          <a:p>
            <a:pPr marL="273050" marR="0" lvl="0" indent="-273050" algn="l" defTabSz="914400" rtl="0" eaLnBrk="1" fontAlgn="auto" latinLnBrk="0" hangingPunct="1">
              <a:lnSpc>
                <a:spcPct val="100000"/>
              </a:lnSpc>
              <a:spcBef>
                <a:spcPct val="20000"/>
              </a:spcBef>
              <a:spcAft>
                <a:spcPts val="0"/>
              </a:spcAft>
              <a:buClrTx/>
              <a:buSzTx/>
              <a:tabLst/>
              <a:defRPr/>
            </a:pPr>
            <a:r>
              <a:rPr lang="en-US" sz="2400" dirty="0" smtClean="0">
                <a:solidFill>
                  <a:schemeClr val="bg1"/>
                </a:solidFill>
                <a:latin typeface="Bodoni MT Condensed" pitchFamily="18" charset="0"/>
              </a:rPr>
              <a:t>                     </a:t>
            </a:r>
            <a:r>
              <a:rPr kumimoji="0" lang="en-US" sz="2400" b="0" i="0" u="none" strike="noStrike" kern="1200" cap="none" spc="0" normalizeH="0" baseline="0" noProof="0" dirty="0" smtClean="0">
                <a:ln>
                  <a:noFill/>
                </a:ln>
                <a:solidFill>
                  <a:schemeClr val="bg1"/>
                </a:solidFill>
                <a:effectLst/>
                <a:uLnTx/>
                <a:uFillTx/>
                <a:latin typeface="Bodoni MT Condensed" pitchFamily="18" charset="0"/>
                <a:ea typeface="+mn-ea"/>
                <a:cs typeface="+mn-cs"/>
              </a:rPr>
              <a:t>“Germany”</a:t>
            </a:r>
          </a:p>
          <a:p>
            <a:pPr marL="1079500" marR="0" lvl="0" indent="-1778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GA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Tabun</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p>
          <a:p>
            <a:pPr marL="1079500" marR="0" lvl="0" indent="-1778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GB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Sarin</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p>
          <a:p>
            <a:pPr marL="1079500" marR="0" lvl="0" indent="-1778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 GD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Soman</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p>
          <a:p>
            <a:pPr marL="1079500" marR="0" lvl="0" indent="-1778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GF </a:t>
            </a:r>
          </a:p>
          <a:p>
            <a:pPr marL="723900" marR="0" lvl="0" indent="-368300" algn="l" defTabSz="914400" rtl="0" eaLnBrk="1" fontAlgn="auto" latinLnBrk="0" hangingPunct="1">
              <a:lnSpc>
                <a:spcPct val="100000"/>
              </a:lnSpc>
              <a:spcBef>
                <a:spcPct val="20000"/>
              </a:spcBef>
              <a:spcAft>
                <a:spcPts val="0"/>
              </a:spcAft>
              <a:buClr>
                <a:srgbClr val="FF0000"/>
              </a:buClr>
              <a:buSzTx/>
              <a:buFont typeface="Wingdings" pitchFamily="2" charset="2"/>
              <a:buChar char=""/>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TextBox 7"/>
          <p:cNvSpPr txBox="1"/>
          <p:nvPr/>
        </p:nvSpPr>
        <p:spPr>
          <a:xfrm>
            <a:off x="4860032" y="2780928"/>
            <a:ext cx="4032448" cy="2603790"/>
          </a:xfrm>
          <a:prstGeom prst="rect">
            <a:avLst/>
          </a:prstGeom>
          <a:noFill/>
        </p:spPr>
        <p:txBody>
          <a:bodyPr wrap="square" rtlCol="0">
            <a:spAutoFit/>
          </a:bodyPr>
          <a:lstStyle/>
          <a:p>
            <a:pPr marL="723900" lvl="0" indent="-368300">
              <a:spcBef>
                <a:spcPct val="20000"/>
              </a:spcBef>
              <a:buClr>
                <a:srgbClr val="FF0000"/>
              </a:buClr>
              <a:buFont typeface="Wingdings" pitchFamily="2" charset="2"/>
              <a:buChar char=""/>
              <a:defRPr/>
            </a:pPr>
            <a:r>
              <a:rPr lang="en-US" sz="2400" dirty="0" smtClean="0">
                <a:solidFill>
                  <a:schemeClr val="bg1"/>
                </a:solidFill>
              </a:rPr>
              <a:t>V Series agents:  </a:t>
            </a:r>
            <a:r>
              <a:rPr lang="en-US" sz="2400" dirty="0" smtClean="0">
                <a:solidFill>
                  <a:schemeClr val="bg1"/>
                </a:solidFill>
                <a:latin typeface="Bodoni MT Condensed" pitchFamily="18" charset="0"/>
              </a:rPr>
              <a:t>denoting “Venomous”.</a:t>
            </a:r>
          </a:p>
          <a:p>
            <a:pPr marL="1079500" lvl="0" indent="-177800">
              <a:spcBef>
                <a:spcPct val="20000"/>
              </a:spcBef>
              <a:buClr>
                <a:srgbClr val="FFC000"/>
              </a:buClr>
              <a:buFont typeface="Wingdings" pitchFamily="2" charset="2"/>
              <a:buChar char=""/>
              <a:defRPr/>
            </a:pPr>
            <a:r>
              <a:rPr lang="en-US" sz="2400" dirty="0" smtClean="0">
                <a:solidFill>
                  <a:schemeClr val="bg1"/>
                </a:solidFill>
              </a:rPr>
              <a:t>VE</a:t>
            </a:r>
          </a:p>
          <a:p>
            <a:pPr marL="1079500" lvl="0" indent="-177800">
              <a:spcBef>
                <a:spcPct val="20000"/>
              </a:spcBef>
              <a:buClr>
                <a:srgbClr val="FFC000"/>
              </a:buClr>
              <a:buFont typeface="Wingdings" pitchFamily="2" charset="2"/>
              <a:buChar char=""/>
              <a:defRPr/>
            </a:pPr>
            <a:r>
              <a:rPr lang="en-US" sz="2400" dirty="0" smtClean="0">
                <a:solidFill>
                  <a:schemeClr val="bg1"/>
                </a:solidFill>
              </a:rPr>
              <a:t>VG</a:t>
            </a:r>
          </a:p>
          <a:p>
            <a:pPr marL="1079500" lvl="0" indent="-177800">
              <a:spcBef>
                <a:spcPct val="20000"/>
              </a:spcBef>
              <a:buClr>
                <a:srgbClr val="FFC000"/>
              </a:buClr>
              <a:buFont typeface="Wingdings" pitchFamily="2" charset="2"/>
              <a:buChar char=""/>
              <a:defRPr/>
            </a:pPr>
            <a:r>
              <a:rPr lang="en-US" sz="2400" dirty="0" smtClean="0">
                <a:solidFill>
                  <a:schemeClr val="bg1"/>
                </a:solidFill>
              </a:rPr>
              <a:t>VM </a:t>
            </a:r>
          </a:p>
          <a:p>
            <a:pPr marL="1079500" lvl="0" indent="-177800">
              <a:spcBef>
                <a:spcPct val="20000"/>
              </a:spcBef>
              <a:buClr>
                <a:srgbClr val="FFC000"/>
              </a:buClr>
              <a:buFont typeface="Wingdings" pitchFamily="2" charset="2"/>
              <a:buChar char=""/>
              <a:defRPr/>
            </a:pPr>
            <a:r>
              <a:rPr lang="en-US" sz="2400" dirty="0" smtClean="0">
                <a:solidFill>
                  <a:schemeClr val="bg1"/>
                </a:solidFill>
              </a:rPr>
              <a:t>VX</a:t>
            </a:r>
            <a:endParaRPr lang="en-US" sz="2400" dirty="0"/>
          </a:p>
        </p:txBody>
      </p:sp>
    </p:spTree>
  </p:cSld>
  <p:clrMapOvr>
    <a:masterClrMapping/>
  </p:clrMapOvr>
  <p:transition advTm="2179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534182" cy="5112568"/>
          </a:xfrm>
        </p:spPr>
        <p:txBody>
          <a:bodyPr>
            <a:normAutofit/>
          </a:bodyPr>
          <a:lstStyle/>
          <a:p>
            <a:pPr>
              <a:buNone/>
            </a:pPr>
            <a:r>
              <a:rPr lang="en-US" sz="6400" dirty="0" smtClean="0">
                <a:solidFill>
                  <a:srgbClr val="FF0000"/>
                </a:solidFill>
                <a:latin typeface="Bauhaus 93" pitchFamily="82" charset="0"/>
              </a:rPr>
              <a:t>Antidotes:</a:t>
            </a:r>
          </a:p>
          <a:p>
            <a:r>
              <a:rPr lang="en-US" b="1" dirty="0" smtClean="0">
                <a:solidFill>
                  <a:srgbClr val="FFFF00"/>
                </a:solidFill>
              </a:rPr>
              <a:t>Atropine </a:t>
            </a:r>
          </a:p>
          <a:p>
            <a:r>
              <a:rPr lang="en-US" sz="2400" dirty="0" smtClean="0">
                <a:solidFill>
                  <a:schemeClr val="bg1"/>
                </a:solidFill>
              </a:rPr>
              <a:t>Titrated with the goal of the  therapy being </a:t>
            </a:r>
            <a:r>
              <a:rPr lang="en-US" sz="2400" dirty="0" smtClean="0">
                <a:solidFill>
                  <a:srgbClr val="FF0000"/>
                </a:solidFill>
              </a:rPr>
              <a:t>drying secretions </a:t>
            </a:r>
            <a:r>
              <a:rPr lang="en-US" sz="2400" dirty="0" smtClean="0">
                <a:solidFill>
                  <a:schemeClr val="bg1"/>
                </a:solidFill>
              </a:rPr>
              <a:t>and resolution of </a:t>
            </a:r>
            <a:r>
              <a:rPr lang="en-US" sz="2400" dirty="0" err="1" smtClean="0">
                <a:solidFill>
                  <a:srgbClr val="FF0000"/>
                </a:solidFill>
              </a:rPr>
              <a:t>bronchoconstriction</a:t>
            </a:r>
            <a:r>
              <a:rPr lang="en-US" sz="2400" dirty="0" smtClean="0">
                <a:solidFill>
                  <a:srgbClr val="FF0000"/>
                </a:solidFill>
              </a:rPr>
              <a:t> </a:t>
            </a:r>
            <a:r>
              <a:rPr lang="en-US" sz="2400" dirty="0" smtClean="0">
                <a:solidFill>
                  <a:schemeClr val="bg1"/>
                </a:solidFill>
              </a:rPr>
              <a:t>and </a:t>
            </a:r>
            <a:r>
              <a:rPr lang="en-US" sz="2400" dirty="0" err="1" smtClean="0">
                <a:solidFill>
                  <a:srgbClr val="FF0000"/>
                </a:solidFill>
              </a:rPr>
              <a:t>bradycardia</a:t>
            </a:r>
            <a:r>
              <a:rPr lang="en-US" sz="2400" dirty="0" smtClean="0">
                <a:solidFill>
                  <a:schemeClr val="bg1"/>
                </a:solidFill>
              </a:rPr>
              <a:t> </a:t>
            </a:r>
          </a:p>
          <a:p>
            <a:r>
              <a:rPr lang="en-US" sz="2400" dirty="0" smtClean="0">
                <a:solidFill>
                  <a:schemeClr val="bg1"/>
                </a:solidFill>
              </a:rPr>
              <a:t>In fact, atropine should be given intravenously in doses to produce mild to </a:t>
            </a:r>
            <a:r>
              <a:rPr lang="en-US" sz="2400" u="sng" dirty="0" smtClean="0">
                <a:solidFill>
                  <a:srgbClr val="FFFF00"/>
                </a:solidFill>
              </a:rPr>
              <a:t>moderate </a:t>
            </a:r>
            <a:r>
              <a:rPr lang="en-US" sz="2400" u="sng" dirty="0" err="1" smtClean="0">
                <a:solidFill>
                  <a:srgbClr val="FFFF00"/>
                </a:solidFill>
              </a:rPr>
              <a:t>atropinisation</a:t>
            </a:r>
            <a:r>
              <a:rPr lang="en-US" sz="2400" u="sng" dirty="0" smtClean="0">
                <a:solidFill>
                  <a:srgbClr val="FFFF00"/>
                </a:solidFill>
              </a:rPr>
              <a:t>  :</a:t>
            </a:r>
          </a:p>
          <a:p>
            <a:pPr marL="1157288">
              <a:buFont typeface="Wingdings" pitchFamily="2" charset="2"/>
              <a:buChar char="ü"/>
            </a:pPr>
            <a:r>
              <a:rPr lang="en-US" sz="2400" dirty="0" smtClean="0">
                <a:solidFill>
                  <a:schemeClr val="bg1"/>
                </a:solidFill>
              </a:rPr>
              <a:t>dryness of tongue,  </a:t>
            </a:r>
            <a:r>
              <a:rPr lang="en-US" sz="2400" dirty="0" err="1" smtClean="0">
                <a:solidFill>
                  <a:schemeClr val="bg1"/>
                </a:solidFill>
              </a:rPr>
              <a:t>ropharyngeal</a:t>
            </a:r>
            <a:r>
              <a:rPr lang="en-US" sz="2400" dirty="0" smtClean="0">
                <a:solidFill>
                  <a:schemeClr val="bg1"/>
                </a:solidFill>
              </a:rPr>
              <a:t> and bronchial tree</a:t>
            </a:r>
          </a:p>
          <a:p>
            <a:pPr marL="1157288">
              <a:buFont typeface="Wingdings" pitchFamily="2" charset="2"/>
              <a:buChar char="ü"/>
            </a:pPr>
            <a:r>
              <a:rPr lang="en-US" sz="2400" dirty="0" smtClean="0">
                <a:solidFill>
                  <a:schemeClr val="bg1"/>
                </a:solidFill>
              </a:rPr>
              <a:t>Tachycardia</a:t>
            </a:r>
          </a:p>
          <a:p>
            <a:pPr marL="1157288">
              <a:buFont typeface="Wingdings" pitchFamily="2" charset="2"/>
              <a:buChar char="ü"/>
            </a:pPr>
            <a:r>
              <a:rPr lang="en-US" sz="2400" dirty="0" err="1" smtClean="0">
                <a:solidFill>
                  <a:schemeClr val="bg1"/>
                </a:solidFill>
              </a:rPr>
              <a:t>Mydriasis</a:t>
            </a:r>
            <a:r>
              <a:rPr lang="en-US" sz="2400" dirty="0" smtClean="0">
                <a:solidFill>
                  <a:schemeClr val="bg1"/>
                </a:solidFill>
              </a:rPr>
              <a:t> </a:t>
            </a:r>
          </a:p>
          <a:p>
            <a:endParaRPr lang="en-US" sz="2400" dirty="0" smtClean="0">
              <a:solidFill>
                <a:schemeClr val="bg1"/>
              </a:solidFill>
            </a:endParaRPr>
          </a:p>
          <a:p>
            <a:endParaRPr lang="en-US" sz="2400" dirty="0" smtClean="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6" name="Picture 4" descr="77A-rv-rv (Oct 2000)"/>
          <p:cNvPicPr>
            <a:picLocks noChangeAspect="1" noChangeArrowheads="1"/>
          </p:cNvPicPr>
          <p:nvPr/>
        </p:nvPicPr>
        <p:blipFill>
          <a:blip r:embed="rId3" cstate="print"/>
          <a:srcRect/>
          <a:stretch>
            <a:fillRect/>
          </a:stretch>
        </p:blipFill>
        <p:spPr>
          <a:xfrm>
            <a:off x="6156175" y="4797152"/>
            <a:ext cx="2897337" cy="2060848"/>
          </a:xfrm>
          <a:prstGeom prst="rect">
            <a:avLst/>
          </a:prstGeom>
          <a:ln w="76200">
            <a:solidFill>
              <a:srgbClr val="FF9966"/>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534182" cy="5112568"/>
          </a:xfrm>
        </p:spPr>
        <p:txBody>
          <a:bodyPr>
            <a:normAutofit/>
          </a:bodyPr>
          <a:lstStyle/>
          <a:p>
            <a:r>
              <a:rPr lang="en-US" b="1" dirty="0" smtClean="0">
                <a:solidFill>
                  <a:srgbClr val="FFFF00"/>
                </a:solidFill>
              </a:rPr>
              <a:t>Atropine </a:t>
            </a:r>
          </a:p>
          <a:p>
            <a:pPr>
              <a:buFont typeface="Wingdings" pitchFamily="2" charset="2"/>
              <a:buChar char="ü"/>
            </a:pPr>
            <a:r>
              <a:rPr lang="en-US" sz="2400" dirty="0" smtClean="0">
                <a:solidFill>
                  <a:schemeClr val="bg1"/>
                </a:solidFill>
              </a:rPr>
              <a:t>At least the </a:t>
            </a:r>
            <a:r>
              <a:rPr lang="en-US" sz="2400" dirty="0" smtClean="0">
                <a:solidFill>
                  <a:srgbClr val="FF0000"/>
                </a:solidFill>
              </a:rPr>
              <a:t>same amount </a:t>
            </a:r>
            <a:r>
              <a:rPr lang="en-US" sz="2400" dirty="0" smtClean="0">
                <a:solidFill>
                  <a:schemeClr val="bg1"/>
                </a:solidFill>
              </a:rPr>
              <a:t>as the initial </a:t>
            </a:r>
            <a:r>
              <a:rPr lang="en-US" sz="2400" dirty="0" err="1" smtClean="0">
                <a:solidFill>
                  <a:schemeClr val="bg1"/>
                </a:solidFill>
              </a:rPr>
              <a:t>atropinisation</a:t>
            </a:r>
            <a:r>
              <a:rPr lang="en-US" sz="2400" dirty="0" smtClean="0">
                <a:solidFill>
                  <a:schemeClr val="bg1"/>
                </a:solidFill>
              </a:rPr>
              <a:t> dose should be infused in </a:t>
            </a:r>
            <a:r>
              <a:rPr lang="en-US" sz="2400" u="sng" dirty="0" smtClean="0">
                <a:solidFill>
                  <a:schemeClr val="bg1"/>
                </a:solidFill>
              </a:rPr>
              <a:t>500 dextrose 5% constantly to sustain </a:t>
            </a:r>
            <a:r>
              <a:rPr lang="en-US" sz="2400" dirty="0" smtClean="0">
                <a:solidFill>
                  <a:schemeClr val="bg1"/>
                </a:solidFill>
              </a:rPr>
              <a:t>the </a:t>
            </a:r>
            <a:r>
              <a:rPr lang="en-US" sz="2400" dirty="0" err="1" smtClean="0">
                <a:solidFill>
                  <a:schemeClr val="bg1"/>
                </a:solidFill>
              </a:rPr>
              <a:t>atropinisation</a:t>
            </a:r>
            <a:r>
              <a:rPr lang="en-US" sz="2400" dirty="0" smtClean="0">
                <a:solidFill>
                  <a:schemeClr val="bg1"/>
                </a:solidFill>
              </a:rPr>
              <a:t> and  repeat it as needed until the patient becomes asymptomatic. </a:t>
            </a:r>
          </a:p>
          <a:p>
            <a:pPr algn="l">
              <a:buFont typeface="Wingdings" pitchFamily="2" charset="2"/>
              <a:buChar char="ü"/>
            </a:pPr>
            <a:r>
              <a:rPr lang="en-US" sz="2400" dirty="0" smtClean="0">
                <a:solidFill>
                  <a:schemeClr val="bg1"/>
                </a:solidFill>
              </a:rPr>
              <a:t>Based on clinical experience of the </a:t>
            </a:r>
            <a:r>
              <a:rPr lang="en-US" sz="2400" b="1" u="sng" dirty="0" err="1" smtClean="0">
                <a:solidFill>
                  <a:srgbClr val="FFFF00"/>
                </a:solidFill>
              </a:rPr>
              <a:t>prof</a:t>
            </a:r>
            <a:r>
              <a:rPr lang="en-US" sz="2400" b="1" u="sng" dirty="0" smtClean="0">
                <a:solidFill>
                  <a:srgbClr val="FFFF00"/>
                </a:solidFill>
              </a:rPr>
              <a:t>. </a:t>
            </a:r>
            <a:r>
              <a:rPr lang="en-US" sz="2400" b="1" u="sng" dirty="0" err="1" smtClean="0">
                <a:solidFill>
                  <a:srgbClr val="FFFF00"/>
                </a:solidFill>
              </a:rPr>
              <a:t>Balalimood</a:t>
            </a:r>
            <a:r>
              <a:rPr lang="en-US" sz="2400" dirty="0" smtClean="0">
                <a:solidFill>
                  <a:schemeClr val="bg1"/>
                </a:solidFill>
              </a:rPr>
              <a:t>, much </a:t>
            </a:r>
            <a:r>
              <a:rPr lang="en-US" sz="2400" dirty="0" smtClean="0">
                <a:solidFill>
                  <a:srgbClr val="FF0000"/>
                </a:solidFill>
              </a:rPr>
              <a:t>lower </a:t>
            </a:r>
            <a:r>
              <a:rPr lang="en-US" sz="2400" dirty="0" smtClean="0">
                <a:solidFill>
                  <a:schemeClr val="bg1"/>
                </a:solidFill>
              </a:rPr>
              <a:t>atropine doses are required for nerve agents than for the severe OP-pesticides poisoning</a:t>
            </a:r>
          </a:p>
          <a:p>
            <a:endParaRPr lang="en-US" sz="2400" dirty="0" smtClean="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534182" cy="5112568"/>
          </a:xfrm>
        </p:spPr>
        <p:txBody>
          <a:bodyPr>
            <a:normAutofit/>
          </a:bodyPr>
          <a:lstStyle/>
          <a:p>
            <a:r>
              <a:rPr lang="en-US" b="1" dirty="0" smtClean="0">
                <a:solidFill>
                  <a:srgbClr val="FFFF00"/>
                </a:solidFill>
              </a:rPr>
              <a:t>Atropine </a:t>
            </a:r>
          </a:p>
          <a:p>
            <a:pPr>
              <a:buFont typeface="Wingdings" pitchFamily="2" charset="2"/>
              <a:buChar char="ü"/>
            </a:pPr>
            <a:r>
              <a:rPr lang="en-US" sz="2400" dirty="0" err="1" smtClean="0">
                <a:solidFill>
                  <a:schemeClr val="bg1"/>
                </a:solidFill>
              </a:rPr>
              <a:t>Intratracheally</a:t>
            </a:r>
            <a:r>
              <a:rPr lang="en-US" sz="2400" dirty="0" smtClean="0">
                <a:solidFill>
                  <a:schemeClr val="bg1"/>
                </a:solidFill>
              </a:rPr>
              <a:t>  atropine </a:t>
            </a:r>
            <a:r>
              <a:rPr lang="en-US" sz="2400" dirty="0" smtClean="0">
                <a:solidFill>
                  <a:schemeClr val="bg1"/>
                </a:solidFill>
                <a:sym typeface="Wingdings" pitchFamily="2" charset="2"/>
              </a:rPr>
              <a:t></a:t>
            </a:r>
            <a:r>
              <a:rPr lang="en-US" sz="2400" dirty="0" err="1" smtClean="0">
                <a:solidFill>
                  <a:schemeClr val="bg1"/>
                </a:solidFill>
              </a:rPr>
              <a:t>hypotensive</a:t>
            </a:r>
            <a:endParaRPr lang="en-US" sz="2400" dirty="0" smtClean="0">
              <a:solidFill>
                <a:schemeClr val="bg1"/>
              </a:solidFill>
            </a:endParaRPr>
          </a:p>
          <a:p>
            <a:pPr>
              <a:buFont typeface="Wingdings" pitchFamily="2" charset="2"/>
              <a:buChar char="ü"/>
            </a:pPr>
            <a:endParaRPr lang="en-US" sz="2400" dirty="0" smtClean="0">
              <a:solidFill>
                <a:schemeClr val="bg1"/>
              </a:solidFill>
            </a:endParaRPr>
          </a:p>
          <a:p>
            <a:pPr>
              <a:buFont typeface="Wingdings" pitchFamily="2" charset="2"/>
              <a:buChar char="ü"/>
            </a:pPr>
            <a:r>
              <a:rPr lang="en-US" sz="2400" dirty="0" smtClean="0">
                <a:solidFill>
                  <a:schemeClr val="bg1"/>
                </a:solidFill>
              </a:rPr>
              <a:t> Studies suggest that in addition to the local effects in the lungs, it is also absorbed systemically</a:t>
            </a:r>
          </a:p>
          <a:p>
            <a:pPr>
              <a:buFont typeface="Wingdings" pitchFamily="2" charset="2"/>
              <a:buChar char="ü"/>
            </a:pPr>
            <a:endParaRPr lang="en-US" sz="2400" dirty="0" smtClean="0">
              <a:solidFill>
                <a:schemeClr val="bg1"/>
              </a:solidFill>
            </a:endParaRPr>
          </a:p>
          <a:p>
            <a:pPr>
              <a:buFont typeface="Wingdings" pitchFamily="2" charset="2"/>
              <a:buChar char="ü"/>
            </a:pPr>
            <a:r>
              <a:rPr lang="en-US" sz="2400" dirty="0" smtClean="0">
                <a:solidFill>
                  <a:schemeClr val="bg1"/>
                </a:solidFill>
              </a:rPr>
              <a:t>Continuous infusion of atropine effectively antagonizes the </a:t>
            </a:r>
            <a:r>
              <a:rPr lang="en-US" sz="2400" dirty="0" err="1" smtClean="0">
                <a:solidFill>
                  <a:srgbClr val="FF0000"/>
                </a:solidFill>
              </a:rPr>
              <a:t>muscarinic</a:t>
            </a:r>
            <a:r>
              <a:rPr lang="en-US" sz="2400" dirty="0" smtClean="0">
                <a:solidFill>
                  <a:schemeClr val="bg1"/>
                </a:solidFill>
              </a:rPr>
              <a:t> effects and some of </a:t>
            </a:r>
            <a:r>
              <a:rPr lang="en-US" sz="2400" dirty="0" smtClean="0">
                <a:solidFill>
                  <a:srgbClr val="FF0000"/>
                </a:solidFill>
              </a:rPr>
              <a:t>the central nervous system </a:t>
            </a:r>
            <a:r>
              <a:rPr lang="en-US" sz="2400" dirty="0" smtClean="0">
                <a:solidFill>
                  <a:schemeClr val="bg1"/>
                </a:solidFill>
              </a:rPr>
              <a:t>effects of nerve agent poisoning, but has </a:t>
            </a:r>
            <a:r>
              <a:rPr lang="en-US" sz="2400" dirty="0" smtClean="0">
                <a:solidFill>
                  <a:srgbClr val="FFFF00"/>
                </a:solidFill>
              </a:rPr>
              <a:t>no effect </a:t>
            </a:r>
            <a:r>
              <a:rPr lang="en-US" sz="2400" dirty="0" smtClean="0">
                <a:solidFill>
                  <a:schemeClr val="bg1"/>
                </a:solidFill>
              </a:rPr>
              <a:t>on skeletal </a:t>
            </a:r>
            <a:r>
              <a:rPr lang="en-US" sz="2400" u="sng" dirty="0" smtClean="0">
                <a:solidFill>
                  <a:schemeClr val="bg1"/>
                </a:solidFill>
              </a:rPr>
              <a:t>muscle weakness</a:t>
            </a:r>
            <a:r>
              <a:rPr lang="en-US" sz="2400" dirty="0" smtClean="0">
                <a:solidFill>
                  <a:schemeClr val="bg1"/>
                </a:solidFill>
              </a:rPr>
              <a:t>, </a:t>
            </a:r>
            <a:r>
              <a:rPr lang="en-US" sz="2400" u="sng" dirty="0" smtClean="0">
                <a:solidFill>
                  <a:schemeClr val="bg1"/>
                </a:solidFill>
              </a:rPr>
              <a:t>seizures</a:t>
            </a:r>
            <a:r>
              <a:rPr lang="en-US" sz="2400" dirty="0" smtClean="0">
                <a:solidFill>
                  <a:schemeClr val="bg1"/>
                </a:solidFill>
              </a:rPr>
              <a:t>, </a:t>
            </a:r>
            <a:r>
              <a:rPr lang="en-US" sz="2400" u="sng" dirty="0" smtClean="0">
                <a:solidFill>
                  <a:schemeClr val="bg1"/>
                </a:solidFill>
              </a:rPr>
              <a:t>unconsciousness</a:t>
            </a:r>
            <a:r>
              <a:rPr lang="en-US" sz="2400" dirty="0" smtClean="0">
                <a:solidFill>
                  <a:schemeClr val="bg1"/>
                </a:solidFill>
              </a:rPr>
              <a:t> </a:t>
            </a:r>
            <a:r>
              <a:rPr lang="en-US" sz="2400" u="sng" dirty="0" smtClean="0">
                <a:solidFill>
                  <a:schemeClr val="bg1"/>
                </a:solidFill>
              </a:rPr>
              <a:t>or respiratory failure</a:t>
            </a:r>
          </a:p>
          <a:p>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102134" cy="2304256"/>
          </a:xfrm>
        </p:spPr>
        <p:txBody>
          <a:bodyPr>
            <a:normAutofit fontScale="92500" lnSpcReduction="20000"/>
          </a:bodyPr>
          <a:lstStyle/>
          <a:p>
            <a:r>
              <a:rPr lang="en-US" dirty="0" err="1" smtClean="0">
                <a:solidFill>
                  <a:srgbClr val="FFFF00"/>
                </a:solidFill>
              </a:rPr>
              <a:t>Oximes</a:t>
            </a:r>
            <a:r>
              <a:rPr lang="en-US" b="1" dirty="0" smtClean="0">
                <a:solidFill>
                  <a:srgbClr val="FFFF00"/>
                </a:solidFill>
              </a:rPr>
              <a:t> </a:t>
            </a:r>
          </a:p>
          <a:p>
            <a:pPr>
              <a:buFont typeface="Wingdings" pitchFamily="2" charset="2"/>
              <a:buChar char="ü"/>
            </a:pPr>
            <a:r>
              <a:rPr lang="en-US" sz="2400" dirty="0" smtClean="0">
                <a:solidFill>
                  <a:schemeClr val="bg1"/>
                </a:solidFill>
              </a:rPr>
              <a:t>The choice of </a:t>
            </a:r>
            <a:r>
              <a:rPr lang="en-US" sz="2400" dirty="0" err="1" smtClean="0">
                <a:solidFill>
                  <a:schemeClr val="bg1"/>
                </a:solidFill>
              </a:rPr>
              <a:t>oximes</a:t>
            </a:r>
            <a:r>
              <a:rPr lang="en-US" sz="2400" dirty="0" smtClean="0">
                <a:solidFill>
                  <a:schemeClr val="bg1"/>
                </a:solidFill>
              </a:rPr>
              <a:t> presently based on :</a:t>
            </a:r>
          </a:p>
          <a:p>
            <a:pPr marL="1339850">
              <a:buFont typeface="Wingdings" pitchFamily="2" charset="2"/>
              <a:buChar char="Ø"/>
            </a:pPr>
            <a:r>
              <a:rPr lang="en-US" sz="2400" dirty="0" smtClean="0">
                <a:solidFill>
                  <a:schemeClr val="bg1"/>
                </a:solidFill>
              </a:rPr>
              <a:t> Protection against lethality</a:t>
            </a:r>
          </a:p>
          <a:p>
            <a:pPr marL="1339850">
              <a:buFont typeface="Wingdings" pitchFamily="2" charset="2"/>
              <a:buChar char="Ø"/>
            </a:pPr>
            <a:r>
              <a:rPr lang="en-US" sz="2400" dirty="0" smtClean="0">
                <a:solidFill>
                  <a:schemeClr val="bg1"/>
                </a:solidFill>
              </a:rPr>
              <a:t> Cost</a:t>
            </a:r>
          </a:p>
          <a:p>
            <a:pPr marL="1339850">
              <a:buFont typeface="Wingdings" pitchFamily="2" charset="2"/>
              <a:buChar char="Ø"/>
            </a:pPr>
            <a:r>
              <a:rPr lang="en-US" sz="2400" dirty="0" smtClean="0">
                <a:solidFill>
                  <a:schemeClr val="bg1"/>
                </a:solidFill>
              </a:rPr>
              <a:t>Availability </a:t>
            </a:r>
          </a:p>
          <a:p>
            <a:pPr marL="1339850">
              <a:buFont typeface="Wingdings" pitchFamily="2" charset="2"/>
              <a:buChar char="Ø"/>
            </a:pPr>
            <a:r>
              <a:rPr lang="en-US" sz="2400" dirty="0" smtClean="0">
                <a:solidFill>
                  <a:schemeClr val="bg1"/>
                </a:solidFill>
              </a:rPr>
              <a:t>Side effects ( </a:t>
            </a:r>
            <a:r>
              <a:rPr lang="en-US" sz="2400" dirty="0" err="1" smtClean="0">
                <a:solidFill>
                  <a:schemeClr val="bg1"/>
                </a:solidFill>
              </a:rPr>
              <a:t>Obidoxime</a:t>
            </a:r>
            <a:r>
              <a:rPr lang="en-US" sz="2400" dirty="0" smtClean="0">
                <a:solidFill>
                  <a:schemeClr val="bg1"/>
                </a:solidFill>
              </a:rPr>
              <a:t> = more toxic )</a:t>
            </a:r>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0" y="3356992"/>
            <a:ext cx="9144000" cy="3501008"/>
          </a:xfrm>
          <a:prstGeom prst="rect">
            <a:avLst/>
          </a:prstGeom>
          <a:noFill/>
          <a:ln w="9525">
            <a:noFill/>
            <a:miter lim="800000"/>
            <a:headEnd/>
            <a:tailEnd/>
          </a:ln>
        </p:spPr>
      </p:pic>
      <p:sp>
        <p:nvSpPr>
          <p:cNvPr id="7" name="Oval 6"/>
          <p:cNvSpPr/>
          <p:nvPr/>
        </p:nvSpPr>
        <p:spPr>
          <a:xfrm>
            <a:off x="0" y="5229200"/>
            <a:ext cx="9144000" cy="720080"/>
          </a:xfrm>
          <a:prstGeom prst="ellipse">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4716016" y="3356992"/>
            <a:ext cx="4788024" cy="400110"/>
          </a:xfrm>
          <a:prstGeom prst="rect">
            <a:avLst/>
          </a:prstGeom>
        </p:spPr>
        <p:txBody>
          <a:bodyPr wrap="square">
            <a:spAutoFit/>
          </a:bodyPr>
          <a:lstStyle/>
          <a:p>
            <a:r>
              <a:rPr lang="en-US" sz="2000" dirty="0" smtClean="0">
                <a:solidFill>
                  <a:srgbClr val="FF0000"/>
                </a:solidFill>
              </a:rPr>
              <a:t>HLo7&gt;HI6&gt;</a:t>
            </a:r>
            <a:r>
              <a:rPr lang="en-US" sz="2000" dirty="0" err="1" smtClean="0">
                <a:solidFill>
                  <a:srgbClr val="FF0000"/>
                </a:solidFill>
              </a:rPr>
              <a:t>obidoxime</a:t>
            </a:r>
            <a:r>
              <a:rPr lang="en-US" sz="2000" dirty="0" smtClean="0">
                <a:solidFill>
                  <a:srgbClr val="FF0000"/>
                </a:solidFill>
              </a:rPr>
              <a:t>&gt;</a:t>
            </a:r>
            <a:r>
              <a:rPr lang="en-US" sz="2000" dirty="0" err="1" smtClean="0">
                <a:solidFill>
                  <a:srgbClr val="FF0000"/>
                </a:solidFill>
              </a:rPr>
              <a:t>pralidoxime</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102134" cy="4104456"/>
          </a:xfrm>
        </p:spPr>
        <p:txBody>
          <a:bodyPr>
            <a:normAutofit lnSpcReduction="10000"/>
          </a:bodyPr>
          <a:lstStyle/>
          <a:p>
            <a:r>
              <a:rPr lang="en-US" dirty="0" err="1" smtClean="0">
                <a:solidFill>
                  <a:srgbClr val="FFFF00"/>
                </a:solidFill>
              </a:rPr>
              <a:t>Oximes</a:t>
            </a:r>
            <a:r>
              <a:rPr lang="en-US" b="1" dirty="0" smtClean="0">
                <a:solidFill>
                  <a:srgbClr val="FFFF00"/>
                </a:solidFill>
              </a:rPr>
              <a:t> </a:t>
            </a:r>
          </a:p>
          <a:p>
            <a:pPr>
              <a:buFont typeface="Wingdings" pitchFamily="2" charset="2"/>
              <a:buChar char="ü"/>
            </a:pPr>
            <a:r>
              <a:rPr lang="en-US" sz="2400" dirty="0" err="1" smtClean="0">
                <a:solidFill>
                  <a:srgbClr val="FF0000"/>
                </a:solidFill>
              </a:rPr>
              <a:t>Pralidoxime</a:t>
            </a:r>
            <a:r>
              <a:rPr lang="en-US" sz="2400" dirty="0" smtClean="0">
                <a:solidFill>
                  <a:schemeClr val="bg1"/>
                </a:solidFill>
              </a:rPr>
              <a:t> should be administered intravenously at a dose of </a:t>
            </a:r>
            <a:r>
              <a:rPr lang="en-US" sz="2400" dirty="0" smtClean="0">
                <a:solidFill>
                  <a:srgbClr val="FF0000"/>
                </a:solidFill>
              </a:rPr>
              <a:t>30mg/kg </a:t>
            </a:r>
            <a:r>
              <a:rPr lang="en-US" sz="2400" dirty="0" smtClean="0">
                <a:solidFill>
                  <a:schemeClr val="bg1"/>
                </a:solidFill>
              </a:rPr>
              <a:t>initially over </a:t>
            </a:r>
            <a:r>
              <a:rPr lang="en-US" sz="2400" dirty="0" smtClean="0">
                <a:solidFill>
                  <a:srgbClr val="FF0000"/>
                </a:solidFill>
              </a:rPr>
              <a:t>30 minutes </a:t>
            </a:r>
            <a:r>
              <a:rPr lang="en-US" sz="2400" dirty="0" smtClean="0">
                <a:solidFill>
                  <a:schemeClr val="bg1"/>
                </a:solidFill>
              </a:rPr>
              <a:t>followed by constant infusion of </a:t>
            </a:r>
            <a:r>
              <a:rPr lang="en-US" sz="2400" dirty="0" smtClean="0">
                <a:solidFill>
                  <a:srgbClr val="FF0000"/>
                </a:solidFill>
              </a:rPr>
              <a:t>8 mg/kg/hr </a:t>
            </a:r>
            <a:r>
              <a:rPr lang="en-US" sz="2400" dirty="0" smtClean="0">
                <a:solidFill>
                  <a:schemeClr val="bg1"/>
                </a:solidFill>
              </a:rPr>
              <a:t>in dextrose 5%.</a:t>
            </a:r>
          </a:p>
          <a:p>
            <a:pPr>
              <a:buFont typeface="Wingdings" pitchFamily="2" charset="2"/>
              <a:buChar char="ü"/>
            </a:pPr>
            <a:r>
              <a:rPr lang="en-US" sz="2400" dirty="0" smtClean="0">
                <a:solidFill>
                  <a:schemeClr val="bg1"/>
                </a:solidFill>
              </a:rPr>
              <a:t> It could be continued until the full recovery or until atropine is required.</a:t>
            </a:r>
          </a:p>
          <a:p>
            <a:pPr>
              <a:buFont typeface="Wingdings" pitchFamily="2" charset="2"/>
              <a:buChar char="ü"/>
            </a:pPr>
            <a:r>
              <a:rPr lang="en-US" sz="2400" dirty="0" err="1" smtClean="0">
                <a:solidFill>
                  <a:srgbClr val="FF0000"/>
                </a:solidFill>
              </a:rPr>
              <a:t>Obidoxime</a:t>
            </a:r>
            <a:r>
              <a:rPr lang="en-US" sz="2400" dirty="0" smtClean="0">
                <a:solidFill>
                  <a:schemeClr val="bg1"/>
                </a:solidFill>
              </a:rPr>
              <a:t> </a:t>
            </a:r>
            <a:r>
              <a:rPr lang="en-US" sz="2400" dirty="0" smtClean="0">
                <a:solidFill>
                  <a:schemeClr val="bg1"/>
                </a:solidFill>
                <a:sym typeface="Wingdings" pitchFamily="2" charset="2"/>
              </a:rPr>
              <a:t> </a:t>
            </a:r>
            <a:r>
              <a:rPr lang="en-US" sz="2400" dirty="0" smtClean="0">
                <a:solidFill>
                  <a:schemeClr val="bg1"/>
                </a:solidFill>
              </a:rPr>
              <a:t>500mg initially and about 750 mg-1000mg per day</a:t>
            </a:r>
          </a:p>
          <a:p>
            <a:pPr>
              <a:buFont typeface="Wingdings" pitchFamily="2" charset="2"/>
              <a:buChar char="ü"/>
            </a:pPr>
            <a:r>
              <a:rPr lang="en-US" sz="2400" dirty="0" smtClean="0">
                <a:solidFill>
                  <a:schemeClr val="bg1"/>
                </a:solidFill>
              </a:rPr>
              <a:t> Liver function tests should be checked regularly during </a:t>
            </a:r>
            <a:r>
              <a:rPr lang="en-US" sz="2400" dirty="0" err="1" smtClean="0">
                <a:solidFill>
                  <a:srgbClr val="FF0000"/>
                </a:solidFill>
              </a:rPr>
              <a:t>obidoxime</a:t>
            </a:r>
            <a:r>
              <a:rPr lang="en-US" sz="2400" dirty="0" smtClean="0">
                <a:solidFill>
                  <a:schemeClr val="bg1"/>
                </a:solidFill>
              </a:rPr>
              <a:t> therapy</a:t>
            </a:r>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9" name="Picture 7" descr="77B_1-rv-rv (Oct 2000)"/>
          <p:cNvPicPr>
            <a:picLocks noChangeAspect="1" noChangeArrowheads="1"/>
          </p:cNvPicPr>
          <p:nvPr/>
        </p:nvPicPr>
        <p:blipFill>
          <a:blip r:embed="rId3" cstate="print"/>
          <a:srcRect/>
          <a:stretch>
            <a:fillRect/>
          </a:stretch>
        </p:blipFill>
        <p:spPr bwMode="auto">
          <a:xfrm>
            <a:off x="323528" y="5157192"/>
            <a:ext cx="3096344" cy="1700808"/>
          </a:xfrm>
          <a:prstGeom prst="rect">
            <a:avLst/>
          </a:prstGeom>
          <a:noFill/>
          <a:ln w="76200">
            <a:solidFill>
              <a:srgbClr val="FF9966"/>
            </a:solidFill>
            <a:miter lim="800000"/>
            <a:headEnd/>
            <a:tailEnd/>
          </a:ln>
        </p:spPr>
      </p:pic>
      <p:pic>
        <p:nvPicPr>
          <p:cNvPr id="10" name="Picture 5" descr="77B_2-rv-rv (Oct 2000)"/>
          <p:cNvPicPr>
            <a:picLocks noChangeAspect="1" noChangeArrowheads="1"/>
          </p:cNvPicPr>
          <p:nvPr/>
        </p:nvPicPr>
        <p:blipFill>
          <a:blip r:embed="rId4" cstate="print"/>
          <a:srcRect/>
          <a:stretch>
            <a:fillRect/>
          </a:stretch>
        </p:blipFill>
        <p:spPr bwMode="auto">
          <a:xfrm>
            <a:off x="3053993" y="5157192"/>
            <a:ext cx="3012659" cy="1701455"/>
          </a:xfrm>
          <a:prstGeom prst="rect">
            <a:avLst/>
          </a:prstGeom>
          <a:noFill/>
          <a:ln w="76200">
            <a:solidFill>
              <a:srgbClr val="FF9966"/>
            </a:solidFill>
            <a:miter lim="800000"/>
            <a:headEnd/>
            <a:tailEnd/>
          </a:ln>
        </p:spPr>
      </p:pic>
      <p:pic>
        <p:nvPicPr>
          <p:cNvPr id="11" name="Picture 6" descr="77B_3-rv-rv (Sept 2000)"/>
          <p:cNvPicPr>
            <a:picLocks noChangeAspect="1" noChangeArrowheads="1"/>
          </p:cNvPicPr>
          <p:nvPr/>
        </p:nvPicPr>
        <p:blipFill>
          <a:blip r:embed="rId5" cstate="print"/>
          <a:srcRect/>
          <a:stretch>
            <a:fillRect/>
          </a:stretch>
        </p:blipFill>
        <p:spPr bwMode="auto">
          <a:xfrm>
            <a:off x="5796136" y="5157192"/>
            <a:ext cx="3096344" cy="1700809"/>
          </a:xfrm>
          <a:prstGeom prst="rect">
            <a:avLst/>
          </a:prstGeom>
          <a:noFill/>
          <a:ln w="76200">
            <a:solidFill>
              <a:srgbClr val="FF9966"/>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102134" cy="4104456"/>
          </a:xfrm>
        </p:spPr>
        <p:txBody>
          <a:bodyPr>
            <a:normAutofit/>
          </a:bodyPr>
          <a:lstStyle/>
          <a:p>
            <a:r>
              <a:rPr lang="en-US" dirty="0" smtClean="0">
                <a:solidFill>
                  <a:srgbClr val="FFFF00"/>
                </a:solidFill>
              </a:rPr>
              <a:t>Diazepam</a:t>
            </a:r>
            <a:r>
              <a:rPr lang="en-US" b="1" dirty="0" smtClean="0">
                <a:solidFill>
                  <a:srgbClr val="FFFF00"/>
                </a:solidFill>
              </a:rPr>
              <a:t> </a:t>
            </a:r>
          </a:p>
          <a:p>
            <a:pPr>
              <a:buFont typeface="Wingdings" pitchFamily="2" charset="2"/>
              <a:buChar char="ü"/>
            </a:pPr>
            <a:r>
              <a:rPr lang="en-US" sz="2400" dirty="0" smtClean="0">
                <a:solidFill>
                  <a:schemeClr val="bg1"/>
                </a:solidFill>
              </a:rPr>
              <a:t>Anticonvulsant</a:t>
            </a:r>
          </a:p>
          <a:p>
            <a:pPr>
              <a:buFont typeface="Wingdings" pitchFamily="2" charset="2"/>
              <a:buChar char="ü"/>
            </a:pPr>
            <a:r>
              <a:rPr lang="en-US" sz="2400" dirty="0" smtClean="0">
                <a:solidFill>
                  <a:schemeClr val="bg1"/>
                </a:solidFill>
              </a:rPr>
              <a:t>Cholinergic </a:t>
            </a:r>
          </a:p>
          <a:p>
            <a:pPr>
              <a:buFont typeface="Wingdings" pitchFamily="2" charset="2"/>
              <a:buChar char="ü"/>
            </a:pPr>
            <a:r>
              <a:rPr lang="en-US" sz="2400" dirty="0" smtClean="0">
                <a:solidFill>
                  <a:schemeClr val="bg1"/>
                </a:solidFill>
              </a:rPr>
              <a:t> </a:t>
            </a:r>
            <a:r>
              <a:rPr lang="en-US" sz="2400" dirty="0" err="1" smtClean="0">
                <a:solidFill>
                  <a:schemeClr val="bg1"/>
                </a:solidFill>
              </a:rPr>
              <a:t>GABAergic</a:t>
            </a:r>
            <a:endParaRPr lang="en-US" sz="2400" dirty="0" smtClean="0">
              <a:solidFill>
                <a:schemeClr val="bg1"/>
              </a:solidFill>
            </a:endParaRPr>
          </a:p>
          <a:p>
            <a:pPr>
              <a:buFont typeface="Wingdings" pitchFamily="2" charset="2"/>
              <a:buChar char="ü"/>
            </a:pPr>
            <a:endParaRPr lang="en-US" sz="2400" dirty="0" smtClean="0">
              <a:solidFill>
                <a:schemeClr val="bg1"/>
              </a:solidFill>
            </a:endParaRPr>
          </a:p>
          <a:p>
            <a:pPr>
              <a:buFont typeface="Wingdings" pitchFamily="2" charset="2"/>
              <a:buChar char="ü"/>
            </a:pPr>
            <a:r>
              <a:rPr lang="en-US" sz="2400" dirty="0" err="1" smtClean="0">
                <a:solidFill>
                  <a:srgbClr val="0070C0"/>
                </a:solidFill>
              </a:rPr>
              <a:t>Midazolam</a:t>
            </a:r>
            <a:r>
              <a:rPr lang="en-US" sz="2400" dirty="0" smtClean="0"/>
              <a:t> </a:t>
            </a:r>
            <a:r>
              <a:rPr lang="en-US" sz="2400" dirty="0" smtClean="0">
                <a:solidFill>
                  <a:schemeClr val="bg1"/>
                </a:solidFill>
              </a:rPr>
              <a:t>is the fastest acting and most effective</a:t>
            </a:r>
          </a:p>
          <a:p>
            <a:pPr>
              <a:buFont typeface="Wingdings" pitchFamily="2" charset="2"/>
              <a:buChar char="ü"/>
            </a:pPr>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204864"/>
            <a:ext cx="8534182" cy="3600400"/>
          </a:xfrm>
        </p:spPr>
        <p:txBody>
          <a:bodyPr>
            <a:normAutofit/>
          </a:bodyPr>
          <a:lstStyle/>
          <a:p>
            <a:pPr algn="ctr">
              <a:buNone/>
            </a:pPr>
            <a:r>
              <a:rPr lang="en-US" sz="6400" dirty="0" smtClean="0">
                <a:solidFill>
                  <a:srgbClr val="FF0000"/>
                </a:solidFill>
                <a:latin typeface="Bauhaus 93" pitchFamily="82" charset="0"/>
              </a:rPr>
              <a:t>New Additional Medications</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556792"/>
            <a:ext cx="8534182" cy="3600400"/>
          </a:xfrm>
        </p:spPr>
        <p:txBody>
          <a:bodyPr>
            <a:normAutofit fontScale="85000" lnSpcReduction="20000"/>
          </a:bodyPr>
          <a:lstStyle/>
          <a:p>
            <a:r>
              <a:rPr lang="en-US" sz="6600" dirty="0" err="1" smtClean="0">
                <a:solidFill>
                  <a:schemeClr val="bg1"/>
                </a:solidFill>
              </a:rPr>
              <a:t>Gacyclidine</a:t>
            </a:r>
            <a:endParaRPr lang="en-US" sz="6600" dirty="0" smtClean="0">
              <a:solidFill>
                <a:schemeClr val="bg1"/>
              </a:solidFill>
            </a:endParaRPr>
          </a:p>
          <a:p>
            <a:r>
              <a:rPr lang="en-US" sz="6600" dirty="0" smtClean="0">
                <a:solidFill>
                  <a:schemeClr val="bg1"/>
                </a:solidFill>
              </a:rPr>
              <a:t>Magnesium </a:t>
            </a:r>
            <a:r>
              <a:rPr lang="en-US" sz="6600" dirty="0" err="1" smtClean="0">
                <a:solidFill>
                  <a:schemeClr val="bg1"/>
                </a:solidFill>
              </a:rPr>
              <a:t>sulphate</a:t>
            </a:r>
            <a:endParaRPr lang="en-US" sz="6600" dirty="0" smtClean="0">
              <a:solidFill>
                <a:schemeClr val="bg1"/>
              </a:solidFill>
            </a:endParaRPr>
          </a:p>
          <a:p>
            <a:r>
              <a:rPr lang="en-US" sz="6600" dirty="0" smtClean="0">
                <a:solidFill>
                  <a:schemeClr val="bg1"/>
                </a:solidFill>
              </a:rPr>
              <a:t>Sodium bicarbonate</a:t>
            </a:r>
          </a:p>
          <a:p>
            <a:r>
              <a:rPr lang="en-US" sz="6600" dirty="0" smtClean="0">
                <a:solidFill>
                  <a:schemeClr val="bg1"/>
                </a:solidFill>
              </a:rPr>
              <a:t>Antioxidants</a:t>
            </a:r>
          </a:p>
          <a:p>
            <a:pPr algn="ctr">
              <a:buNone/>
            </a:pPr>
            <a:endParaRPr lang="en-US" sz="6400" dirty="0" smtClean="0">
              <a:solidFill>
                <a:srgbClr val="FF0000"/>
              </a:solidFill>
              <a:latin typeface="Bauhaus 93" pitchFamily="82" charset="0"/>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http://upload.wikimedia.org/wikipedia/en/thumb/5/55/Gacyclidine.png/150px-Gacyclidine.png"/>
          <p:cNvPicPr>
            <a:picLocks noChangeAspect="1" noChangeArrowheads="1"/>
          </p:cNvPicPr>
          <p:nvPr/>
        </p:nvPicPr>
        <p:blipFill>
          <a:blip r:embed="rId3" cstate="print"/>
          <a:srcRect/>
          <a:stretch>
            <a:fillRect/>
          </a:stretch>
        </p:blipFill>
        <p:spPr bwMode="auto">
          <a:xfrm rot="1781590">
            <a:off x="7949088" y="1342892"/>
            <a:ext cx="1187624" cy="1157591"/>
          </a:xfrm>
          <a:prstGeom prst="rect">
            <a:avLst/>
          </a:prstGeom>
          <a:noFill/>
          <a:effectLst>
            <a:softEdge rad="127000"/>
          </a:effectLst>
        </p:spPr>
      </p:pic>
      <p:sp>
        <p:nvSpPr>
          <p:cNvPr id="4" name="Content Placeholder 3"/>
          <p:cNvSpPr>
            <a:spLocks noGrp="1"/>
          </p:cNvSpPr>
          <p:nvPr>
            <p:ph idx="1"/>
          </p:nvPr>
        </p:nvSpPr>
        <p:spPr>
          <a:xfrm>
            <a:off x="0" y="1052736"/>
            <a:ext cx="8460432" cy="5328592"/>
          </a:xfrm>
        </p:spPr>
        <p:txBody>
          <a:bodyPr>
            <a:normAutofit/>
          </a:bodyPr>
          <a:lstStyle/>
          <a:p>
            <a:r>
              <a:rPr lang="en-US" dirty="0" err="1" smtClean="0">
                <a:solidFill>
                  <a:srgbClr val="FFFF00"/>
                </a:solidFill>
              </a:rPr>
              <a:t>Gacyclidine</a:t>
            </a:r>
            <a:r>
              <a:rPr lang="en-US" b="1" dirty="0" smtClean="0">
                <a:solidFill>
                  <a:srgbClr val="FFFF00"/>
                </a:solidFill>
              </a:rPr>
              <a:t> </a:t>
            </a:r>
          </a:p>
          <a:p>
            <a:r>
              <a:rPr lang="en-US" b="1" dirty="0" err="1" smtClean="0">
                <a:solidFill>
                  <a:schemeClr val="bg1"/>
                </a:solidFill>
              </a:rPr>
              <a:t>Gacyclidine</a:t>
            </a:r>
            <a:r>
              <a:rPr lang="en-US" dirty="0" smtClean="0">
                <a:solidFill>
                  <a:schemeClr val="bg1"/>
                </a:solidFill>
              </a:rPr>
              <a:t> (</a:t>
            </a:r>
            <a:r>
              <a:rPr lang="en-US" b="1" dirty="0" smtClean="0">
                <a:solidFill>
                  <a:schemeClr val="bg1"/>
                </a:solidFill>
              </a:rPr>
              <a:t>GK-11</a:t>
            </a:r>
            <a:r>
              <a:rPr lang="en-US" dirty="0" smtClean="0">
                <a:solidFill>
                  <a:schemeClr val="bg1"/>
                </a:solidFill>
              </a:rPr>
              <a:t>)</a:t>
            </a:r>
            <a:r>
              <a:rPr lang="en-US" dirty="0" smtClean="0"/>
              <a:t> </a:t>
            </a:r>
            <a:r>
              <a:rPr lang="en-US" dirty="0" smtClean="0">
                <a:solidFill>
                  <a:schemeClr val="bg1"/>
                </a:solidFill>
              </a:rPr>
              <a:t>is a new phencyclidine derivative with </a:t>
            </a:r>
            <a:r>
              <a:rPr lang="en-US" b="1" i="1" u="sng" dirty="0" err="1" smtClean="0">
                <a:solidFill>
                  <a:schemeClr val="bg1"/>
                </a:solidFill>
              </a:rPr>
              <a:t>neuroprotective</a:t>
            </a:r>
            <a:r>
              <a:rPr lang="en-US" dirty="0" smtClean="0">
                <a:solidFill>
                  <a:schemeClr val="bg1"/>
                </a:solidFill>
              </a:rPr>
              <a:t> properties which acts as a dissociative via functioning as a</a:t>
            </a:r>
          </a:p>
          <a:p>
            <a:pPr>
              <a:buNone/>
            </a:pPr>
            <a:r>
              <a:rPr lang="en-US" dirty="0" smtClean="0">
                <a:solidFill>
                  <a:schemeClr val="bg1"/>
                </a:solidFill>
              </a:rPr>
              <a:t>    </a:t>
            </a:r>
            <a:r>
              <a:rPr lang="en-US" u="sng" dirty="0" smtClean="0">
                <a:solidFill>
                  <a:srgbClr val="FF0000"/>
                </a:solidFill>
              </a:rPr>
              <a:t>non-competitive NMDA receptor antagonist</a:t>
            </a:r>
            <a:r>
              <a:rPr lang="en-US" dirty="0" smtClean="0">
                <a:solidFill>
                  <a:srgbClr val="FF0000"/>
                </a:solidFill>
              </a:rPr>
              <a:t>   </a:t>
            </a:r>
          </a:p>
          <a:p>
            <a:pPr>
              <a:buNone/>
            </a:pPr>
            <a:r>
              <a:rPr lang="en-US" dirty="0" smtClean="0">
                <a:solidFill>
                  <a:schemeClr val="bg1"/>
                </a:solidFill>
              </a:rPr>
              <a:t>   (</a:t>
            </a:r>
            <a:r>
              <a:rPr lang="en-US" sz="3100" dirty="0" smtClean="0">
                <a:solidFill>
                  <a:schemeClr val="bg1"/>
                </a:solidFill>
              </a:rPr>
              <a:t>an anti-</a:t>
            </a:r>
            <a:r>
              <a:rPr lang="en-US" sz="3100" dirty="0" err="1" smtClean="0">
                <a:solidFill>
                  <a:schemeClr val="bg1"/>
                </a:solidFill>
              </a:rPr>
              <a:t>glutamatergic</a:t>
            </a:r>
            <a:r>
              <a:rPr lang="en-US" sz="3100" dirty="0" smtClean="0">
                <a:solidFill>
                  <a:schemeClr val="bg1"/>
                </a:solidFill>
              </a:rPr>
              <a:t> )</a:t>
            </a:r>
          </a:p>
          <a:p>
            <a:endParaRPr lang="en-US" sz="3100" dirty="0" smtClean="0">
              <a:solidFill>
                <a:schemeClr val="bg1"/>
              </a:solidFill>
            </a:endParaRPr>
          </a:p>
          <a:p>
            <a:pPr>
              <a:buNone/>
            </a:pPr>
            <a:r>
              <a:rPr lang="en-US" sz="3100" dirty="0" smtClean="0">
                <a:solidFill>
                  <a:schemeClr val="bg1"/>
                </a:solidFill>
              </a:rPr>
              <a:t> </a:t>
            </a:r>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http://upload.wikimedia.org/wikipedia/en/thumb/5/55/Gacyclidine.png/150px-Gacyclidine.png"/>
          <p:cNvPicPr>
            <a:picLocks noChangeAspect="1" noChangeArrowheads="1"/>
          </p:cNvPicPr>
          <p:nvPr/>
        </p:nvPicPr>
        <p:blipFill>
          <a:blip r:embed="rId3" cstate="print"/>
          <a:srcRect/>
          <a:stretch>
            <a:fillRect/>
          </a:stretch>
        </p:blipFill>
        <p:spPr bwMode="auto">
          <a:xfrm rot="1781590">
            <a:off x="7949088" y="1342892"/>
            <a:ext cx="1187624" cy="1157591"/>
          </a:xfrm>
          <a:prstGeom prst="rect">
            <a:avLst/>
          </a:prstGeom>
          <a:noFill/>
          <a:effectLst>
            <a:softEdge rad="127000"/>
          </a:effectLst>
        </p:spPr>
      </p:pic>
      <p:sp>
        <p:nvSpPr>
          <p:cNvPr id="4" name="Content Placeholder 3"/>
          <p:cNvSpPr>
            <a:spLocks noGrp="1"/>
          </p:cNvSpPr>
          <p:nvPr>
            <p:ph idx="1"/>
          </p:nvPr>
        </p:nvSpPr>
        <p:spPr>
          <a:xfrm>
            <a:off x="0" y="1052736"/>
            <a:ext cx="8460432" cy="5328592"/>
          </a:xfrm>
        </p:spPr>
        <p:txBody>
          <a:bodyPr>
            <a:normAutofit/>
          </a:bodyPr>
          <a:lstStyle/>
          <a:p>
            <a:r>
              <a:rPr lang="en-US" dirty="0" err="1" smtClean="0">
                <a:solidFill>
                  <a:srgbClr val="FFFF00"/>
                </a:solidFill>
              </a:rPr>
              <a:t>Gacyclidine</a:t>
            </a:r>
            <a:r>
              <a:rPr lang="en-US" b="1" dirty="0" smtClean="0">
                <a:solidFill>
                  <a:srgbClr val="FFFF00"/>
                </a:solidFill>
              </a:rPr>
              <a:t> </a:t>
            </a:r>
          </a:p>
          <a:p>
            <a:pPr>
              <a:buFont typeface="Wingdings" pitchFamily="2" charset="2"/>
              <a:buChar char="ü"/>
            </a:pPr>
            <a:r>
              <a:rPr lang="en-US" sz="3100" dirty="0" smtClean="0">
                <a:solidFill>
                  <a:schemeClr val="bg1"/>
                </a:solidFill>
              </a:rPr>
              <a:t> prevents the mortality</a:t>
            </a:r>
          </a:p>
          <a:p>
            <a:pPr>
              <a:buFont typeface="Wingdings" pitchFamily="2" charset="2"/>
              <a:buChar char="ü"/>
            </a:pPr>
            <a:r>
              <a:rPr lang="en-US" sz="3100" dirty="0" smtClean="0">
                <a:solidFill>
                  <a:schemeClr val="bg1"/>
                </a:solidFill>
              </a:rPr>
              <a:t> prevented </a:t>
            </a:r>
            <a:r>
              <a:rPr lang="en-US" sz="3100" dirty="0" err="1" smtClean="0">
                <a:solidFill>
                  <a:schemeClr val="bg1"/>
                </a:solidFill>
              </a:rPr>
              <a:t>soman</a:t>
            </a:r>
            <a:r>
              <a:rPr lang="en-US" sz="3100" dirty="0" smtClean="0">
                <a:solidFill>
                  <a:schemeClr val="bg1"/>
                </a:solidFill>
              </a:rPr>
              <a:t> induced seizures and motor convulsions.</a:t>
            </a:r>
          </a:p>
          <a:p>
            <a:pPr>
              <a:buFont typeface="Wingdings" pitchFamily="2" charset="2"/>
              <a:buChar char="ü"/>
            </a:pPr>
            <a:r>
              <a:rPr lang="en-US" sz="3100" dirty="0" smtClean="0">
                <a:solidFill>
                  <a:schemeClr val="bg1"/>
                </a:solidFill>
              </a:rPr>
              <a:t> Accelerated clinical recovery of </a:t>
            </a:r>
            <a:r>
              <a:rPr lang="en-US" sz="3100" dirty="0" err="1" smtClean="0">
                <a:solidFill>
                  <a:schemeClr val="bg1"/>
                </a:solidFill>
              </a:rPr>
              <a:t>soman</a:t>
            </a:r>
            <a:r>
              <a:rPr lang="en-US" sz="3100" dirty="0" smtClean="0">
                <a:solidFill>
                  <a:schemeClr val="bg1"/>
                </a:solidFill>
              </a:rPr>
              <a:t> </a:t>
            </a:r>
          </a:p>
          <a:p>
            <a:pPr>
              <a:buFont typeface="Wingdings" pitchFamily="2" charset="2"/>
              <a:buChar char="ü"/>
            </a:pPr>
            <a:r>
              <a:rPr lang="en-US" sz="3100" dirty="0" smtClean="0">
                <a:solidFill>
                  <a:schemeClr val="bg1"/>
                </a:solidFill>
              </a:rPr>
              <a:t>Prevented the neuropathology observed three weeks after </a:t>
            </a:r>
            <a:r>
              <a:rPr lang="en-US" sz="3100" dirty="0" err="1" smtClean="0">
                <a:solidFill>
                  <a:schemeClr val="bg1"/>
                </a:solidFill>
              </a:rPr>
              <a:t>soman</a:t>
            </a:r>
            <a:r>
              <a:rPr lang="en-US" sz="3100" dirty="0" smtClean="0">
                <a:solidFill>
                  <a:schemeClr val="bg1"/>
                </a:solidFill>
              </a:rPr>
              <a:t> exposure in animals</a:t>
            </a:r>
          </a:p>
          <a:p>
            <a:pPr>
              <a:buFont typeface="Wingdings" pitchFamily="2" charset="2"/>
              <a:buChar char="ü"/>
            </a:pPr>
            <a:r>
              <a:rPr lang="en-US" sz="3100" dirty="0" smtClean="0">
                <a:solidFill>
                  <a:schemeClr val="bg1"/>
                </a:solidFill>
              </a:rPr>
              <a:t>reduction of </a:t>
            </a:r>
            <a:r>
              <a:rPr lang="en-US" sz="3100" dirty="0" smtClean="0">
                <a:solidFill>
                  <a:srgbClr val="FF0000"/>
                </a:solidFill>
              </a:rPr>
              <a:t>lesion size </a:t>
            </a:r>
            <a:r>
              <a:rPr lang="en-US" sz="3100" dirty="0" smtClean="0">
                <a:solidFill>
                  <a:schemeClr val="bg1"/>
                </a:solidFill>
              </a:rPr>
              <a:t>and improvement of </a:t>
            </a:r>
            <a:r>
              <a:rPr lang="en-US" sz="3100" u="sng" dirty="0" smtClean="0">
                <a:solidFill>
                  <a:schemeClr val="bg1"/>
                </a:solidFill>
              </a:rPr>
              <a:t>functional parameters </a:t>
            </a:r>
            <a:r>
              <a:rPr lang="en-US" sz="3100" dirty="0" smtClean="0">
                <a:solidFill>
                  <a:schemeClr val="bg1"/>
                </a:solidFill>
              </a:rPr>
              <a:t>after injury</a:t>
            </a:r>
          </a:p>
          <a:p>
            <a:pPr>
              <a:buFont typeface="Wingdings" pitchFamily="2" charset="2"/>
              <a:buChar char="ü"/>
            </a:pPr>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196752"/>
            <a:ext cx="8371656" cy="5405216"/>
          </a:xfrm>
        </p:spPr>
        <p:txBody>
          <a:bodyPr>
            <a:normAutofit/>
          </a:bodyPr>
          <a:lstStyle/>
          <a:p>
            <a:pPr marL="273050" indent="-273050" algn="l" rtl="0"/>
            <a:r>
              <a:rPr lang="en-US" dirty="0" smtClean="0">
                <a:solidFill>
                  <a:schemeClr val="bg1"/>
                </a:solidFill>
              </a:rPr>
              <a:t>The earliest recorded use of cholinesterase inhibitors was by native tribesmen of </a:t>
            </a:r>
            <a:r>
              <a:rPr lang="en-US" dirty="0" smtClean="0">
                <a:solidFill>
                  <a:srgbClr val="FF0000"/>
                </a:solidFill>
              </a:rPr>
              <a:t>Western Africa</a:t>
            </a:r>
          </a:p>
          <a:p>
            <a:pPr marL="273050" indent="-273050" algn="l" rtl="0"/>
            <a:endParaRPr lang="en-US" dirty="0" smtClean="0"/>
          </a:p>
          <a:p>
            <a:pPr marL="273050" indent="-273050" algn="just" rtl="0"/>
            <a:r>
              <a:rPr lang="en-US" dirty="0" smtClean="0">
                <a:solidFill>
                  <a:schemeClr val="bg1"/>
                </a:solidFill>
              </a:rPr>
              <a:t>They used </a:t>
            </a:r>
            <a:r>
              <a:rPr lang="en-US" dirty="0" err="1" smtClean="0">
                <a:solidFill>
                  <a:srgbClr val="FF0000"/>
                </a:solidFill>
              </a:rPr>
              <a:t>Calabar</a:t>
            </a:r>
            <a:r>
              <a:rPr lang="en-US" dirty="0" smtClean="0">
                <a:solidFill>
                  <a:srgbClr val="FF0000"/>
                </a:solidFill>
              </a:rPr>
              <a:t> bean </a:t>
            </a:r>
            <a:r>
              <a:rPr lang="en-US" dirty="0" smtClean="0">
                <a:solidFill>
                  <a:schemeClr val="bg1"/>
                </a:solidFill>
              </a:rPr>
              <a:t>as an </a:t>
            </a:r>
            <a:r>
              <a:rPr lang="en-US" dirty="0" smtClean="0"/>
              <a:t>“</a:t>
            </a:r>
            <a:r>
              <a:rPr lang="en-US" u="sng" dirty="0" smtClean="0">
                <a:solidFill>
                  <a:srgbClr val="FF0000"/>
                </a:solidFill>
              </a:rPr>
              <a:t>ordeal poison</a:t>
            </a:r>
            <a:r>
              <a:rPr lang="en-US" dirty="0" smtClean="0"/>
              <a:t>” </a:t>
            </a:r>
            <a:r>
              <a:rPr lang="en-US" dirty="0" smtClean="0">
                <a:solidFill>
                  <a:schemeClr val="bg1"/>
                </a:solidFill>
              </a:rPr>
              <a:t>in witchcraft. An extract of </a:t>
            </a:r>
            <a:r>
              <a:rPr lang="en-US" dirty="0" err="1" smtClean="0">
                <a:solidFill>
                  <a:schemeClr val="bg1"/>
                </a:solidFill>
              </a:rPr>
              <a:t>Calabar</a:t>
            </a:r>
            <a:r>
              <a:rPr lang="en-US" dirty="0" smtClean="0">
                <a:solidFill>
                  <a:schemeClr val="bg1"/>
                </a:solidFill>
              </a:rPr>
              <a:t> bean was later used for various medicinal purposes and the active principle</a:t>
            </a:r>
            <a:r>
              <a:rPr lang="en-US" dirty="0" smtClean="0"/>
              <a:t> “</a:t>
            </a:r>
            <a:r>
              <a:rPr lang="en-US" dirty="0" err="1" smtClean="0">
                <a:solidFill>
                  <a:srgbClr val="FF0000"/>
                </a:solidFill>
              </a:rPr>
              <a:t>physostigmine</a:t>
            </a:r>
            <a:r>
              <a:rPr lang="en-US" dirty="0" smtClean="0"/>
              <a:t>”  </a:t>
            </a:r>
            <a:r>
              <a:rPr lang="en-US" dirty="0" smtClean="0">
                <a:solidFill>
                  <a:schemeClr val="bg1"/>
                </a:solidFill>
              </a:rPr>
              <a:t>was isolated in</a:t>
            </a:r>
            <a:r>
              <a:rPr lang="en-US" dirty="0" smtClean="0"/>
              <a:t> </a:t>
            </a:r>
            <a:r>
              <a:rPr lang="en-US" dirty="0" smtClean="0">
                <a:solidFill>
                  <a:srgbClr val="FF0000"/>
                </a:solidFill>
              </a:rPr>
              <a:t>1864</a:t>
            </a:r>
            <a:r>
              <a:rPr lang="en-US" dirty="0" smtClean="0"/>
              <a:t> </a:t>
            </a:r>
          </a:p>
        </p:txBody>
      </p:sp>
      <p:sp>
        <p:nvSpPr>
          <p:cNvPr id="5" name="Text Placeholder 4"/>
          <p:cNvSpPr>
            <a:spLocks noGrp="1"/>
          </p:cNvSpPr>
          <p:nvPr>
            <p:ph type="body" sz="half" idx="2"/>
          </p:nvPr>
        </p:nvSpPr>
        <p:spPr>
          <a:xfrm rot="16200000">
            <a:off x="6287048" y="-2142572"/>
            <a:ext cx="714380" cy="4999524"/>
          </a:xfrm>
        </p:spPr>
        <p:txBody>
          <a:bodyPr vert="vert">
            <a:noAutofit/>
          </a:bodyPr>
          <a:lstStyle/>
          <a:p>
            <a:pPr algn="ctr"/>
            <a:r>
              <a:rPr lang="en-US" sz="4000" dirty="0" smtClean="0">
                <a:solidFill>
                  <a:schemeClr val="accent1">
                    <a:lumMod val="60000"/>
                    <a:lumOff val="40000"/>
                  </a:schemeClr>
                </a:solidFill>
                <a:latin typeface="Eras Bold ITC" pitchFamily="34" charset="0"/>
              </a:rPr>
              <a:t>History</a:t>
            </a:r>
          </a:p>
          <a:p>
            <a:endParaRPr lang="fa-IR" sz="1100" dirty="0">
              <a:solidFill>
                <a:schemeClr val="accent1">
                  <a:lumMod val="60000"/>
                  <a:lumOff val="40000"/>
                </a:schemeClr>
              </a:solidFill>
            </a:endParaRPr>
          </a:p>
        </p:txBody>
      </p:sp>
      <p:pic>
        <p:nvPicPr>
          <p:cNvPr id="6" name="Picture 5" descr="herbal.jpg"/>
          <p:cNvPicPr>
            <a:picLocks noChangeAspect="1"/>
          </p:cNvPicPr>
          <p:nvPr/>
        </p:nvPicPr>
        <p:blipFill>
          <a:blip r:embed="rId3" cstate="print"/>
          <a:stretch>
            <a:fillRect/>
          </a:stretch>
        </p:blipFill>
        <p:spPr>
          <a:xfrm rot="7634497">
            <a:off x="6986836" y="5513487"/>
            <a:ext cx="1070385" cy="142348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52736"/>
            <a:ext cx="6156176" cy="5328592"/>
          </a:xfrm>
        </p:spPr>
        <p:txBody>
          <a:bodyPr>
            <a:normAutofit lnSpcReduction="10000"/>
          </a:bodyPr>
          <a:lstStyle/>
          <a:p>
            <a:r>
              <a:rPr lang="en-US" dirty="0" smtClean="0">
                <a:solidFill>
                  <a:srgbClr val="FFFF00"/>
                </a:solidFill>
              </a:rPr>
              <a:t>Sodium bicarbonate</a:t>
            </a:r>
            <a:r>
              <a:rPr lang="en-US" b="1" dirty="0" smtClean="0">
                <a:solidFill>
                  <a:srgbClr val="FFFF00"/>
                </a:solidFill>
              </a:rPr>
              <a:t> </a:t>
            </a:r>
          </a:p>
          <a:p>
            <a:pPr>
              <a:buClr>
                <a:srgbClr val="FFFF00"/>
              </a:buClr>
              <a:buFont typeface="Wingdings" pitchFamily="2" charset="2"/>
              <a:buChar char=""/>
            </a:pPr>
            <a:r>
              <a:rPr lang="en-US" dirty="0" smtClean="0">
                <a:solidFill>
                  <a:schemeClr val="bg1"/>
                </a:solidFill>
              </a:rPr>
              <a:t> </a:t>
            </a:r>
            <a:r>
              <a:rPr lang="en-US" sz="2800" dirty="0" smtClean="0">
                <a:solidFill>
                  <a:schemeClr val="bg1"/>
                </a:solidFill>
              </a:rPr>
              <a:t>Effects of sodium bicarbonate in </a:t>
            </a:r>
            <a:r>
              <a:rPr lang="en-US" sz="2800" dirty="0" smtClean="0">
                <a:solidFill>
                  <a:srgbClr val="FF0000"/>
                </a:solidFill>
              </a:rPr>
              <a:t>OP pesticide  poisoning </a:t>
            </a:r>
            <a:r>
              <a:rPr lang="en-US" sz="2800" dirty="0" smtClean="0">
                <a:solidFill>
                  <a:schemeClr val="bg1"/>
                </a:solidFill>
              </a:rPr>
              <a:t>were investigated in patients with </a:t>
            </a:r>
            <a:r>
              <a:rPr lang="en-US" sz="2800" dirty="0" smtClean="0">
                <a:solidFill>
                  <a:srgbClr val="FF0000"/>
                </a:solidFill>
              </a:rPr>
              <a:t>moderate to severe </a:t>
            </a:r>
            <a:r>
              <a:rPr lang="en-US" sz="2800" dirty="0" smtClean="0">
                <a:solidFill>
                  <a:schemeClr val="bg1"/>
                </a:solidFill>
              </a:rPr>
              <a:t>intoxication</a:t>
            </a:r>
          </a:p>
          <a:p>
            <a:pPr>
              <a:buClr>
                <a:srgbClr val="FFFF00"/>
              </a:buClr>
              <a:buFont typeface="Wingdings" pitchFamily="2" charset="2"/>
              <a:buChar char=""/>
            </a:pPr>
            <a:r>
              <a:rPr lang="en-US" sz="2800" dirty="0" smtClean="0">
                <a:solidFill>
                  <a:schemeClr val="bg1"/>
                </a:solidFill>
              </a:rPr>
              <a:t>Since </a:t>
            </a:r>
            <a:r>
              <a:rPr lang="en-US" sz="2800" dirty="0" err="1" smtClean="0">
                <a:solidFill>
                  <a:schemeClr val="bg1"/>
                </a:solidFill>
              </a:rPr>
              <a:t>alkalinisation</a:t>
            </a:r>
            <a:r>
              <a:rPr lang="en-US" sz="2800" dirty="0" smtClean="0">
                <a:solidFill>
                  <a:schemeClr val="bg1"/>
                </a:solidFill>
              </a:rPr>
              <a:t> products of nerve agents (particularly </a:t>
            </a:r>
            <a:r>
              <a:rPr lang="en-US" sz="2800" b="1" dirty="0" err="1" smtClean="0">
                <a:solidFill>
                  <a:srgbClr val="FF0000"/>
                </a:solidFill>
              </a:rPr>
              <a:t>soman</a:t>
            </a:r>
            <a:r>
              <a:rPr lang="en-US" sz="2800" b="1" dirty="0" smtClean="0">
                <a:solidFill>
                  <a:schemeClr val="bg1"/>
                </a:solidFill>
              </a:rPr>
              <a:t>)</a:t>
            </a:r>
            <a:r>
              <a:rPr lang="en-US" sz="2800" dirty="0" smtClean="0">
                <a:solidFill>
                  <a:schemeClr val="bg1"/>
                </a:solidFill>
              </a:rPr>
              <a:t> are less toxic, it seems that administration of  IV infusion of sodium bicarbonate to produce moderate </a:t>
            </a:r>
            <a:r>
              <a:rPr lang="en-US" sz="2800" dirty="0" err="1" smtClean="0">
                <a:solidFill>
                  <a:schemeClr val="bg1"/>
                </a:solidFill>
              </a:rPr>
              <a:t>alkalinisation</a:t>
            </a:r>
            <a:r>
              <a:rPr lang="en-US" sz="2800" dirty="0" smtClean="0">
                <a:solidFill>
                  <a:schemeClr val="bg1"/>
                </a:solidFill>
              </a:rPr>
              <a:t>, may be even more effective in nerve agent poisoning</a:t>
            </a:r>
          </a:p>
          <a:p>
            <a:pPr>
              <a:buNone/>
            </a:pPr>
            <a:endParaRPr lang="en-US" sz="28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7" name="Picture 6" descr="http://www.opcw.org/typo3temp/pics/cb3e1bb9f2.gif">
            <a:hlinkClick r:id="rId3" tooltip="&quot;pH-dependence on rate of hydrolysis for sarin and VX at 25 °C expressed as half-life (hours)&quot;"/>
          </p:cNvPr>
          <p:cNvPicPr/>
          <p:nvPr/>
        </p:nvPicPr>
        <p:blipFill>
          <a:blip r:embed="rId4" cstate="print"/>
          <a:srcRect/>
          <a:stretch>
            <a:fillRect/>
          </a:stretch>
        </p:blipFill>
        <p:spPr bwMode="auto">
          <a:xfrm>
            <a:off x="6012160" y="2204864"/>
            <a:ext cx="3131840"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52736"/>
            <a:ext cx="9144000" cy="5328592"/>
          </a:xfrm>
        </p:spPr>
        <p:txBody>
          <a:bodyPr>
            <a:normAutofit/>
          </a:bodyPr>
          <a:lstStyle/>
          <a:p>
            <a:r>
              <a:rPr lang="en-US" dirty="0" smtClean="0">
                <a:solidFill>
                  <a:srgbClr val="FFFF00"/>
                </a:solidFill>
              </a:rPr>
              <a:t>Sodium bicarbonate</a:t>
            </a:r>
            <a:r>
              <a:rPr lang="en-US" b="1" dirty="0" smtClean="0">
                <a:solidFill>
                  <a:srgbClr val="FFFF00"/>
                </a:solidFill>
              </a:rPr>
              <a:t> </a:t>
            </a:r>
          </a:p>
          <a:p>
            <a:pPr>
              <a:buClr>
                <a:srgbClr val="FFFF00"/>
              </a:buClr>
              <a:buFont typeface="Wingdings" pitchFamily="2" charset="2"/>
              <a:buChar char=""/>
            </a:pPr>
            <a:r>
              <a:rPr lang="en-US" sz="2800" dirty="0" smtClean="0">
                <a:solidFill>
                  <a:schemeClr val="bg1"/>
                </a:solidFill>
              </a:rPr>
              <a:t>It was aimed to make an </a:t>
            </a:r>
            <a:r>
              <a:rPr lang="en-US" sz="2800" dirty="0" err="1" smtClean="0">
                <a:solidFill>
                  <a:srgbClr val="FF0000"/>
                </a:solidFill>
              </a:rPr>
              <a:t>alkalinisation</a:t>
            </a:r>
            <a:r>
              <a:rPr lang="en-US" sz="2800" dirty="0" smtClean="0">
                <a:solidFill>
                  <a:srgbClr val="FF0000"/>
                </a:solidFill>
              </a:rPr>
              <a:t> </a:t>
            </a:r>
            <a:r>
              <a:rPr lang="en-US" sz="2800" dirty="0" smtClean="0">
                <a:solidFill>
                  <a:schemeClr val="bg1"/>
                </a:solidFill>
              </a:rPr>
              <a:t>to reach and sustain the arterial blood pH between </a:t>
            </a:r>
            <a:r>
              <a:rPr lang="en-US" sz="2800" b="1" dirty="0" smtClean="0">
                <a:solidFill>
                  <a:srgbClr val="FFFF00"/>
                </a:solidFill>
              </a:rPr>
              <a:t>7.45 and 7.55</a:t>
            </a:r>
            <a:r>
              <a:rPr lang="en-US" sz="2800" dirty="0" smtClean="0">
                <a:solidFill>
                  <a:schemeClr val="bg1"/>
                </a:solidFill>
              </a:rPr>
              <a:t>.</a:t>
            </a:r>
          </a:p>
          <a:p>
            <a:pPr>
              <a:buClr>
                <a:srgbClr val="FFFF00"/>
              </a:buClr>
              <a:buFont typeface="Wingdings" pitchFamily="2" charset="2"/>
              <a:buChar char=""/>
            </a:pPr>
            <a:r>
              <a:rPr lang="en-US" sz="2800" dirty="0" smtClean="0">
                <a:solidFill>
                  <a:schemeClr val="bg1"/>
                </a:solidFill>
              </a:rPr>
              <a:t> Sodium bicarbonate was administered  I.V.  firstly to correct the  metabolic acidosis and  then  </a:t>
            </a:r>
            <a:r>
              <a:rPr lang="en-US" sz="2800" b="1" dirty="0" smtClean="0">
                <a:solidFill>
                  <a:srgbClr val="FF0000"/>
                </a:solidFill>
                <a:effectLst>
                  <a:outerShdw blurRad="38100" dist="38100" dir="2700000" algn="tl">
                    <a:srgbClr val="000000">
                      <a:alpha val="43137"/>
                    </a:srgbClr>
                  </a:outerShdw>
                </a:effectLst>
              </a:rPr>
              <a:t>3-5 mg/kg/24h  </a:t>
            </a:r>
            <a:r>
              <a:rPr lang="en-US" sz="2800" dirty="0" smtClean="0">
                <a:solidFill>
                  <a:schemeClr val="bg1"/>
                </a:solidFill>
              </a:rPr>
              <a:t>as constant infusion until </a:t>
            </a:r>
            <a:r>
              <a:rPr lang="en-US" sz="2800" b="1" u="sng" dirty="0" smtClean="0">
                <a:solidFill>
                  <a:schemeClr val="bg1"/>
                </a:solidFill>
              </a:rPr>
              <a:t>recovery</a:t>
            </a:r>
            <a:r>
              <a:rPr lang="en-US" sz="2800" dirty="0" smtClean="0">
                <a:solidFill>
                  <a:schemeClr val="bg1"/>
                </a:solidFill>
              </a:rPr>
              <a:t> or until </a:t>
            </a:r>
            <a:r>
              <a:rPr lang="en-US" sz="2800" b="1" i="1" u="sng" dirty="0" smtClean="0">
                <a:solidFill>
                  <a:schemeClr val="bg1"/>
                </a:solidFill>
              </a:rPr>
              <a:t>atropine </a:t>
            </a:r>
            <a:r>
              <a:rPr lang="en-US" sz="2800" dirty="0" smtClean="0">
                <a:solidFill>
                  <a:schemeClr val="bg1"/>
                </a:solidFill>
              </a:rPr>
              <a:t>was required</a:t>
            </a:r>
          </a:p>
          <a:p>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6" name="Picture 2" descr="Sodium Bicarbonate 8.4% For Injection USP 50 ml">
            <a:hlinkClick r:id="rId3"/>
          </p:cNvPr>
          <p:cNvPicPr>
            <a:picLocks noChangeAspect="1" noChangeArrowheads="1"/>
          </p:cNvPicPr>
          <p:nvPr/>
        </p:nvPicPr>
        <p:blipFill>
          <a:blip r:embed="rId4" cstate="print"/>
          <a:srcRect/>
          <a:stretch>
            <a:fillRect/>
          </a:stretch>
        </p:blipFill>
        <p:spPr bwMode="auto">
          <a:xfrm>
            <a:off x="7164288" y="4878288"/>
            <a:ext cx="1979712" cy="197971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52736"/>
            <a:ext cx="9144000" cy="2520280"/>
          </a:xfrm>
        </p:spPr>
        <p:txBody>
          <a:bodyPr>
            <a:normAutofit/>
          </a:bodyPr>
          <a:lstStyle/>
          <a:p>
            <a:r>
              <a:rPr lang="en-US" dirty="0" smtClean="0">
                <a:solidFill>
                  <a:srgbClr val="FFFF00"/>
                </a:solidFill>
              </a:rPr>
              <a:t>Magnesium </a:t>
            </a:r>
            <a:r>
              <a:rPr lang="en-US" dirty="0" err="1" smtClean="0">
                <a:solidFill>
                  <a:srgbClr val="FFFF00"/>
                </a:solidFill>
              </a:rPr>
              <a:t>sulphate</a:t>
            </a:r>
            <a:r>
              <a:rPr lang="en-US" dirty="0" smtClean="0">
                <a:solidFill>
                  <a:srgbClr val="FFFF00"/>
                </a:solidFill>
              </a:rPr>
              <a:t> </a:t>
            </a:r>
          </a:p>
          <a:p>
            <a:pPr>
              <a:buClr>
                <a:srgbClr val="FFFF00"/>
              </a:buClr>
              <a:buFont typeface="Wingdings" pitchFamily="2" charset="2"/>
              <a:buChar char=""/>
            </a:pPr>
            <a:r>
              <a:rPr lang="en-US" sz="2800" b="1" dirty="0" smtClean="0">
                <a:solidFill>
                  <a:schemeClr val="bg1"/>
                </a:solidFill>
              </a:rPr>
              <a:t>Intravenous magnesium sulfate in a dose </a:t>
            </a:r>
            <a:r>
              <a:rPr lang="en-US" sz="2800" b="1" dirty="0" smtClean="0">
                <a:solidFill>
                  <a:srgbClr val="FFFF00"/>
                </a:solidFill>
              </a:rPr>
              <a:t>of </a:t>
            </a:r>
            <a:r>
              <a:rPr lang="en-US" sz="2800" dirty="0" smtClean="0">
                <a:solidFill>
                  <a:srgbClr val="FFFF00"/>
                </a:solidFill>
              </a:rPr>
              <a:t>4 g  </a:t>
            </a:r>
            <a:r>
              <a:rPr lang="en-US" sz="2800" dirty="0" smtClean="0">
                <a:solidFill>
                  <a:schemeClr val="bg1"/>
                </a:solidFill>
              </a:rPr>
              <a:t>only on </a:t>
            </a:r>
            <a:r>
              <a:rPr lang="en-US" sz="2800" b="1" u="sng" dirty="0" smtClean="0">
                <a:solidFill>
                  <a:srgbClr val="FF0000"/>
                </a:solidFill>
              </a:rPr>
              <a:t>the </a:t>
            </a:r>
            <a:r>
              <a:rPr lang="en-US" sz="2800" b="1" u="sng" dirty="0" err="1" smtClean="0">
                <a:solidFill>
                  <a:srgbClr val="FF0000"/>
                </a:solidFill>
              </a:rPr>
              <a:t>ﬁrst</a:t>
            </a:r>
            <a:r>
              <a:rPr lang="en-US" sz="2800" b="1" u="sng" dirty="0" smtClean="0">
                <a:solidFill>
                  <a:srgbClr val="FF0000"/>
                </a:solidFill>
              </a:rPr>
              <a:t> day after </a:t>
            </a:r>
            <a:r>
              <a:rPr lang="en-US" sz="2800" dirty="0" smtClean="0">
                <a:solidFill>
                  <a:schemeClr val="bg1"/>
                </a:solidFill>
              </a:rPr>
              <a:t>admission reduced hospitalization days and mortality in 8 patients with acute OP poisoning</a:t>
            </a:r>
            <a:endParaRPr lang="en-US" sz="2400" dirty="0">
              <a:solidFill>
                <a:schemeClr val="bg1"/>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pic>
        <p:nvPicPr>
          <p:cNvPr id="311299" name="Picture 3" descr="http://www.petplace.com/thumbnail.ashx?pn=246438719thm.jpg&amp;r=247&amp;g=231&amp;b=200"/>
          <p:cNvPicPr>
            <a:picLocks noChangeAspect="1" noChangeArrowheads="1"/>
          </p:cNvPicPr>
          <p:nvPr/>
        </p:nvPicPr>
        <p:blipFill>
          <a:blip r:embed="rId3" cstate="print"/>
          <a:srcRect/>
          <a:stretch>
            <a:fillRect/>
          </a:stretch>
        </p:blipFill>
        <p:spPr bwMode="auto">
          <a:xfrm>
            <a:off x="2987824" y="3501008"/>
            <a:ext cx="2580878" cy="258087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52736"/>
            <a:ext cx="9144000" cy="4896544"/>
          </a:xfrm>
        </p:spPr>
        <p:txBody>
          <a:bodyPr>
            <a:normAutofit fontScale="92500" lnSpcReduction="10000"/>
          </a:bodyPr>
          <a:lstStyle/>
          <a:p>
            <a:r>
              <a:rPr lang="en-US" dirty="0" smtClean="0">
                <a:solidFill>
                  <a:srgbClr val="FFFF00"/>
                </a:solidFill>
              </a:rPr>
              <a:t>Antioxidants</a:t>
            </a:r>
          </a:p>
          <a:p>
            <a:pPr>
              <a:buFont typeface="Wingdings" pitchFamily="2" charset="2"/>
              <a:buChar char="q"/>
            </a:pPr>
            <a:r>
              <a:rPr lang="en-US" dirty="0" smtClean="0">
                <a:solidFill>
                  <a:schemeClr val="bg1"/>
                </a:solidFill>
              </a:rPr>
              <a:t>The toxicity of OP compounds is mediated by generation of </a:t>
            </a:r>
            <a:r>
              <a:rPr lang="en-US" dirty="0" smtClean="0">
                <a:solidFill>
                  <a:srgbClr val="FF0000"/>
                </a:solidFill>
              </a:rPr>
              <a:t>nitric oxide </a:t>
            </a:r>
            <a:r>
              <a:rPr lang="en-US" dirty="0" smtClean="0">
                <a:solidFill>
                  <a:schemeClr val="bg1"/>
                </a:solidFill>
              </a:rPr>
              <a:t>and other </a:t>
            </a:r>
            <a:r>
              <a:rPr lang="en-US" dirty="0" smtClean="0">
                <a:solidFill>
                  <a:srgbClr val="FF0000"/>
                </a:solidFill>
              </a:rPr>
              <a:t>free radicals</a:t>
            </a:r>
            <a:r>
              <a:rPr lang="en-US" dirty="0" smtClean="0">
                <a:solidFill>
                  <a:schemeClr val="bg1"/>
                </a:solidFill>
              </a:rPr>
              <a:t>. </a:t>
            </a:r>
          </a:p>
          <a:p>
            <a:pPr>
              <a:buFont typeface="Wingdings" pitchFamily="2" charset="2"/>
              <a:buChar char="q"/>
            </a:pPr>
            <a:r>
              <a:rPr lang="en-US" dirty="0" smtClean="0">
                <a:solidFill>
                  <a:schemeClr val="bg1"/>
                </a:solidFill>
              </a:rPr>
              <a:t>These toxic molecules can be counteracted by antioxidants such as </a:t>
            </a:r>
            <a:r>
              <a:rPr lang="en-US" dirty="0" smtClean="0">
                <a:solidFill>
                  <a:srgbClr val="FF0000"/>
                </a:solidFill>
              </a:rPr>
              <a:t>vitamins C and E</a:t>
            </a:r>
            <a:r>
              <a:rPr lang="en-US" dirty="0" smtClean="0">
                <a:solidFill>
                  <a:schemeClr val="bg1"/>
                </a:solidFill>
              </a:rPr>
              <a:t>, </a:t>
            </a:r>
            <a:r>
              <a:rPr lang="en-US" dirty="0" smtClean="0">
                <a:solidFill>
                  <a:srgbClr val="FF0000"/>
                </a:solidFill>
              </a:rPr>
              <a:t>spin traps</a:t>
            </a:r>
            <a:r>
              <a:rPr lang="en-US" dirty="0" smtClean="0">
                <a:solidFill>
                  <a:schemeClr val="bg1"/>
                </a:solidFill>
              </a:rPr>
              <a:t>, </a:t>
            </a:r>
            <a:r>
              <a:rPr lang="en-US" dirty="0" smtClean="0">
                <a:solidFill>
                  <a:srgbClr val="FF0000"/>
                </a:solidFill>
              </a:rPr>
              <a:t>melatonin</a:t>
            </a:r>
            <a:r>
              <a:rPr lang="en-US" dirty="0" smtClean="0">
                <a:solidFill>
                  <a:schemeClr val="bg1"/>
                </a:solidFill>
              </a:rPr>
              <a:t> and </a:t>
            </a:r>
            <a:r>
              <a:rPr lang="en-US" dirty="0" smtClean="0">
                <a:solidFill>
                  <a:srgbClr val="FF0000"/>
                </a:solidFill>
              </a:rPr>
              <a:t>low molecule weight </a:t>
            </a:r>
            <a:r>
              <a:rPr lang="en-US" dirty="0" err="1" smtClean="0">
                <a:solidFill>
                  <a:srgbClr val="FF0000"/>
                </a:solidFill>
              </a:rPr>
              <a:t>thiols</a:t>
            </a:r>
            <a:r>
              <a:rPr lang="en-US" dirty="0" smtClean="0">
                <a:solidFill>
                  <a:schemeClr val="bg1"/>
                </a:solidFill>
              </a:rPr>
              <a:t>.</a:t>
            </a:r>
          </a:p>
          <a:p>
            <a:pPr>
              <a:buFont typeface="Wingdings" pitchFamily="2" charset="2"/>
              <a:buChar char="q"/>
            </a:pPr>
            <a:r>
              <a:rPr lang="en-US" dirty="0" smtClean="0">
                <a:solidFill>
                  <a:schemeClr val="bg1"/>
                </a:solidFill>
              </a:rPr>
              <a:t> the </a:t>
            </a:r>
            <a:r>
              <a:rPr lang="en-US" dirty="0" smtClean="0">
                <a:solidFill>
                  <a:srgbClr val="FF0000"/>
                </a:solidFill>
              </a:rPr>
              <a:t>low molecule weight </a:t>
            </a:r>
            <a:r>
              <a:rPr lang="en-US" dirty="0" err="1" smtClean="0">
                <a:solidFill>
                  <a:srgbClr val="FF0000"/>
                </a:solidFill>
              </a:rPr>
              <a:t>thiols</a:t>
            </a:r>
            <a:r>
              <a:rPr lang="en-US" dirty="0" smtClean="0">
                <a:solidFill>
                  <a:srgbClr val="FF0000"/>
                </a:solidFill>
              </a:rPr>
              <a:t> </a:t>
            </a:r>
            <a:r>
              <a:rPr lang="en-US" dirty="0" smtClean="0">
                <a:solidFill>
                  <a:schemeClr val="bg1"/>
                </a:solidFill>
              </a:rPr>
              <a:t>can also increase the synthesis of </a:t>
            </a:r>
            <a:r>
              <a:rPr lang="en-US" dirty="0" smtClean="0">
                <a:solidFill>
                  <a:srgbClr val="FFFF00"/>
                </a:solidFill>
              </a:rPr>
              <a:t>glutathione</a:t>
            </a:r>
            <a:r>
              <a:rPr lang="en-US" dirty="0" smtClean="0">
                <a:solidFill>
                  <a:schemeClr val="bg1"/>
                </a:solidFill>
              </a:rPr>
              <a:t>, which can both </a:t>
            </a:r>
            <a:r>
              <a:rPr lang="en-US" u="sng" dirty="0" smtClean="0">
                <a:solidFill>
                  <a:schemeClr val="bg1"/>
                </a:solidFill>
              </a:rPr>
              <a:t>ameliorate</a:t>
            </a:r>
            <a:r>
              <a:rPr lang="en-US" dirty="0" smtClean="0">
                <a:solidFill>
                  <a:schemeClr val="bg1"/>
                </a:solidFill>
              </a:rPr>
              <a:t> the OP-induced oxidative stress and </a:t>
            </a:r>
            <a:r>
              <a:rPr lang="en-US" u="sng" dirty="0" smtClean="0">
                <a:solidFill>
                  <a:schemeClr val="bg1"/>
                </a:solidFill>
              </a:rPr>
              <a:t>enhance</a:t>
            </a:r>
            <a:r>
              <a:rPr lang="en-US" dirty="0" smtClean="0">
                <a:solidFill>
                  <a:schemeClr val="bg1"/>
                </a:solidFill>
              </a:rPr>
              <a:t> OP </a:t>
            </a:r>
            <a:r>
              <a:rPr lang="en-US" dirty="0" err="1" smtClean="0">
                <a:solidFill>
                  <a:schemeClr val="bg1"/>
                </a:solidFill>
              </a:rPr>
              <a:t>detoxiﬁcation</a:t>
            </a:r>
            <a:endParaRPr lang="en-US" dirty="0" smtClean="0">
              <a:solidFill>
                <a:srgbClr val="FFFF00"/>
              </a:solidFill>
            </a:endParaRP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534182" cy="5328592"/>
          </a:xfrm>
        </p:spPr>
        <p:txBody>
          <a:bodyPr>
            <a:normAutofit lnSpcReduction="10000"/>
          </a:bodyPr>
          <a:lstStyle/>
          <a:p>
            <a:r>
              <a:rPr lang="en-US" sz="2400" b="1" dirty="0" smtClean="0">
                <a:solidFill>
                  <a:schemeClr val="bg1"/>
                </a:solidFill>
              </a:rPr>
              <a:t>reversible </a:t>
            </a:r>
            <a:r>
              <a:rPr lang="en-US" sz="2400" dirty="0" smtClean="0">
                <a:solidFill>
                  <a:schemeClr val="bg1"/>
                </a:solidFill>
              </a:rPr>
              <a:t> </a:t>
            </a:r>
            <a:r>
              <a:rPr lang="en-US" sz="2400" b="1" dirty="0" err="1" smtClean="0">
                <a:solidFill>
                  <a:schemeClr val="bg1"/>
                </a:solidFill>
              </a:rPr>
              <a:t>acetylcholinestrase</a:t>
            </a:r>
            <a:r>
              <a:rPr lang="en-US" sz="2400" b="1" dirty="0" smtClean="0">
                <a:solidFill>
                  <a:schemeClr val="bg1"/>
                </a:solidFill>
              </a:rPr>
              <a:t> inhibitors : </a:t>
            </a:r>
            <a:r>
              <a:rPr lang="en-US" sz="2400" dirty="0" smtClean="0">
                <a:solidFill>
                  <a:schemeClr val="bg1"/>
                </a:solidFill>
              </a:rPr>
              <a:t>such as </a:t>
            </a:r>
            <a:r>
              <a:rPr lang="en-US" sz="2400" u="sng" dirty="0" err="1" smtClean="0">
                <a:solidFill>
                  <a:schemeClr val="bg1"/>
                </a:solidFill>
              </a:rPr>
              <a:t>pyridostigmine</a:t>
            </a:r>
            <a:r>
              <a:rPr lang="en-US" sz="2400" u="sng" dirty="0" smtClean="0">
                <a:solidFill>
                  <a:schemeClr val="bg1"/>
                </a:solidFill>
              </a:rPr>
              <a:t> </a:t>
            </a:r>
            <a:r>
              <a:rPr lang="en-US" sz="2400" dirty="0" smtClean="0">
                <a:solidFill>
                  <a:schemeClr val="bg1"/>
                </a:solidFill>
              </a:rPr>
              <a:t>and </a:t>
            </a:r>
            <a:r>
              <a:rPr lang="en-US" sz="2400" u="sng" dirty="0" err="1" smtClean="0">
                <a:solidFill>
                  <a:schemeClr val="bg1"/>
                </a:solidFill>
              </a:rPr>
              <a:t>physostigmine</a:t>
            </a:r>
            <a:r>
              <a:rPr lang="en-US" sz="2400" dirty="0" smtClean="0">
                <a:solidFill>
                  <a:schemeClr val="bg1"/>
                </a:solidFill>
              </a:rPr>
              <a:t>, enhances the  efficacy of post-exposure treatment of </a:t>
            </a:r>
            <a:r>
              <a:rPr lang="en-US" sz="2400" dirty="0" err="1" smtClean="0">
                <a:solidFill>
                  <a:schemeClr val="bg1"/>
                </a:solidFill>
              </a:rPr>
              <a:t>soman</a:t>
            </a:r>
            <a:r>
              <a:rPr lang="en-US" sz="2400" dirty="0" smtClean="0">
                <a:solidFill>
                  <a:schemeClr val="bg1"/>
                </a:solidFill>
              </a:rPr>
              <a:t> exposure or </a:t>
            </a:r>
            <a:r>
              <a:rPr lang="en-US" sz="2400" dirty="0" err="1" smtClean="0">
                <a:solidFill>
                  <a:srgbClr val="FF0000"/>
                </a:solidFill>
              </a:rPr>
              <a:t>soman</a:t>
            </a:r>
            <a:r>
              <a:rPr lang="en-US" sz="2400" dirty="0" smtClean="0">
                <a:solidFill>
                  <a:schemeClr val="bg1"/>
                </a:solidFill>
              </a:rPr>
              <a:t> poisoning with </a:t>
            </a:r>
            <a:r>
              <a:rPr lang="en-US" sz="2400" b="1" u="sng" dirty="0" smtClean="0">
                <a:solidFill>
                  <a:schemeClr val="bg1"/>
                </a:solidFill>
              </a:rPr>
              <a:t>atropine</a:t>
            </a:r>
            <a:r>
              <a:rPr lang="en-US" sz="2400" dirty="0" smtClean="0">
                <a:solidFill>
                  <a:schemeClr val="bg1"/>
                </a:solidFill>
              </a:rPr>
              <a:t> and </a:t>
            </a:r>
            <a:r>
              <a:rPr lang="en-US" sz="2400" b="1" u="sng" dirty="0" err="1" smtClean="0">
                <a:solidFill>
                  <a:schemeClr val="bg1"/>
                </a:solidFill>
              </a:rPr>
              <a:t>pralidoxime</a:t>
            </a:r>
            <a:r>
              <a:rPr lang="en-US" sz="2400" dirty="0" smtClean="0">
                <a:solidFill>
                  <a:schemeClr val="bg1"/>
                </a:solidFill>
              </a:rPr>
              <a:t> chloride and permits </a:t>
            </a:r>
            <a:r>
              <a:rPr lang="en-US" sz="2400" u="sng" dirty="0" smtClean="0">
                <a:solidFill>
                  <a:schemeClr val="bg1"/>
                </a:solidFill>
              </a:rPr>
              <a:t>survival at higher </a:t>
            </a:r>
            <a:r>
              <a:rPr lang="en-US" sz="2400" dirty="0" smtClean="0">
                <a:solidFill>
                  <a:schemeClr val="bg1"/>
                </a:solidFill>
              </a:rPr>
              <a:t>agent challenges. </a:t>
            </a:r>
          </a:p>
          <a:p>
            <a:endParaRPr lang="en-US" sz="2400" dirty="0" smtClean="0">
              <a:solidFill>
                <a:schemeClr val="bg1"/>
              </a:solidFill>
            </a:endParaRPr>
          </a:p>
          <a:p>
            <a:r>
              <a:rPr lang="en-US" sz="2400" dirty="0" err="1" smtClean="0">
                <a:solidFill>
                  <a:srgbClr val="FF0000"/>
                </a:solidFill>
              </a:rPr>
              <a:t>pyridostigmine</a:t>
            </a:r>
            <a:r>
              <a:rPr lang="en-US" sz="2400" dirty="0" smtClean="0">
                <a:solidFill>
                  <a:schemeClr val="bg1"/>
                </a:solidFill>
              </a:rPr>
              <a:t> is the drug of </a:t>
            </a:r>
            <a:r>
              <a:rPr lang="en-US" sz="2400" i="1" u="sng" dirty="0" smtClean="0">
                <a:solidFill>
                  <a:srgbClr val="FF0000"/>
                </a:solidFill>
              </a:rPr>
              <a:t>choice</a:t>
            </a:r>
            <a:r>
              <a:rPr lang="en-US" sz="2400" dirty="0" smtClean="0">
                <a:solidFill>
                  <a:schemeClr val="bg1"/>
                </a:solidFill>
              </a:rPr>
              <a:t> for pretreatment</a:t>
            </a:r>
            <a:r>
              <a:rPr lang="en-US" sz="2400" dirty="0" smtClean="0"/>
              <a:t> </a:t>
            </a:r>
          </a:p>
          <a:p>
            <a:pPr marL="1349375" indent="-360363">
              <a:buClr>
                <a:srgbClr val="FFFF00"/>
              </a:buClr>
              <a:buFont typeface="Wingdings" pitchFamily="2" charset="2"/>
              <a:buChar char=""/>
            </a:pPr>
            <a:r>
              <a:rPr lang="en-US" sz="2400" dirty="0" smtClean="0">
                <a:solidFill>
                  <a:schemeClr val="bg1"/>
                </a:solidFill>
              </a:rPr>
              <a:t>approved by the FDA, for wartime use</a:t>
            </a:r>
          </a:p>
          <a:p>
            <a:pPr marL="1349375" indent="-360363">
              <a:buClr>
                <a:srgbClr val="FFFF00"/>
              </a:buClr>
              <a:buFont typeface="Wingdings" pitchFamily="2" charset="2"/>
              <a:buChar char=""/>
            </a:pPr>
            <a:r>
              <a:rPr lang="en-US" sz="2400" dirty="0" smtClean="0">
                <a:solidFill>
                  <a:schemeClr val="bg1"/>
                </a:solidFill>
              </a:rPr>
              <a:t>US military</a:t>
            </a:r>
          </a:p>
          <a:p>
            <a:pPr marL="1349375" indent="-360363">
              <a:buClr>
                <a:srgbClr val="FFFF00"/>
              </a:buClr>
              <a:buFont typeface="Wingdings" pitchFamily="2" charset="2"/>
              <a:buChar char=""/>
            </a:pPr>
            <a:r>
              <a:rPr lang="en-US" sz="2400" dirty="0" smtClean="0">
                <a:solidFill>
                  <a:srgbClr val="FFFF00"/>
                </a:solidFill>
              </a:rPr>
              <a:t>30 mg orally every eight hours</a:t>
            </a:r>
          </a:p>
          <a:p>
            <a:endParaRPr lang="en-US" sz="2400" dirty="0" smtClean="0">
              <a:solidFill>
                <a:schemeClr val="bg1"/>
              </a:solidFill>
            </a:endParaRPr>
          </a:p>
          <a:p>
            <a:r>
              <a:rPr lang="en-US" sz="2400" dirty="0" smtClean="0">
                <a:solidFill>
                  <a:schemeClr val="bg1"/>
                </a:solidFill>
              </a:rPr>
              <a:t>This protection apparently is due to the fact that the more lethal nerve agents </a:t>
            </a:r>
            <a:r>
              <a:rPr lang="en-US" sz="2400" dirty="0" smtClean="0">
                <a:solidFill>
                  <a:srgbClr val="FF0000"/>
                </a:solidFill>
              </a:rPr>
              <a:t>cannot</a:t>
            </a:r>
            <a:r>
              <a:rPr lang="en-US" sz="2400" dirty="0" smtClean="0">
                <a:solidFill>
                  <a:schemeClr val="bg1"/>
                </a:solidFill>
              </a:rPr>
              <a:t> attack </a:t>
            </a:r>
            <a:r>
              <a:rPr lang="en-US" sz="2400" dirty="0" err="1" smtClean="0">
                <a:solidFill>
                  <a:schemeClr val="bg1"/>
                </a:solidFill>
              </a:rPr>
              <a:t>acetylcholinestrase</a:t>
            </a:r>
            <a:r>
              <a:rPr lang="en-US" sz="2400" dirty="0" smtClean="0">
                <a:solidFill>
                  <a:schemeClr val="bg1"/>
                </a:solidFill>
              </a:rPr>
              <a:t> molecules bound by </a:t>
            </a:r>
            <a:r>
              <a:rPr lang="en-US" sz="2400" dirty="0" err="1" smtClean="0">
                <a:solidFill>
                  <a:schemeClr val="bg1"/>
                </a:solidFill>
              </a:rPr>
              <a:t>carbamates</a:t>
            </a:r>
            <a:r>
              <a:rPr lang="en-US" sz="2400" dirty="0" smtClean="0">
                <a:solidFill>
                  <a:schemeClr val="bg1"/>
                </a:solidFill>
              </a:rPr>
              <a:t>. </a:t>
            </a:r>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Pretreatment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4282" y="1052736"/>
            <a:ext cx="8678198" cy="5112568"/>
          </a:xfrm>
        </p:spPr>
        <p:txBody>
          <a:bodyPr>
            <a:normAutofit/>
          </a:bodyPr>
          <a:lstStyle/>
          <a:p>
            <a:r>
              <a:rPr lang="en-US" sz="2800" dirty="0" smtClean="0">
                <a:solidFill>
                  <a:schemeClr val="bg1"/>
                </a:solidFill>
              </a:rPr>
              <a:t> Pretreatment is </a:t>
            </a:r>
            <a:r>
              <a:rPr lang="en-US" sz="2800" b="1" u="sng" dirty="0" smtClean="0">
                <a:solidFill>
                  <a:srgbClr val="FF0000"/>
                </a:solidFill>
              </a:rPr>
              <a:t>not</a:t>
            </a:r>
            <a:r>
              <a:rPr lang="en-US" sz="2800" dirty="0" smtClean="0">
                <a:solidFill>
                  <a:schemeClr val="bg1"/>
                </a:solidFill>
              </a:rPr>
              <a:t> effective against </a:t>
            </a:r>
            <a:r>
              <a:rPr lang="en-US" sz="2800" b="1" u="sng" dirty="0" err="1" smtClean="0">
                <a:solidFill>
                  <a:srgbClr val="FF0000"/>
                </a:solidFill>
              </a:rPr>
              <a:t>sarin</a:t>
            </a:r>
            <a:r>
              <a:rPr lang="en-US" sz="2800" dirty="0" smtClean="0">
                <a:solidFill>
                  <a:schemeClr val="bg1"/>
                </a:solidFill>
              </a:rPr>
              <a:t> and </a:t>
            </a:r>
            <a:r>
              <a:rPr lang="en-US" sz="2800" b="1" u="sng" dirty="0" smtClean="0">
                <a:solidFill>
                  <a:srgbClr val="FF0000"/>
                </a:solidFill>
              </a:rPr>
              <a:t>VX</a:t>
            </a:r>
            <a:r>
              <a:rPr lang="en-US" sz="2800" dirty="0" smtClean="0">
                <a:solidFill>
                  <a:schemeClr val="bg1"/>
                </a:solidFill>
              </a:rPr>
              <a:t> challenge</a:t>
            </a:r>
          </a:p>
          <a:p>
            <a:endParaRPr lang="en-US" sz="2800" dirty="0" smtClean="0">
              <a:solidFill>
                <a:schemeClr val="bg1"/>
              </a:solidFill>
            </a:endParaRPr>
          </a:p>
          <a:p>
            <a:r>
              <a:rPr lang="en-US" sz="2800" dirty="0" smtClean="0">
                <a:solidFill>
                  <a:schemeClr val="bg1"/>
                </a:solidFill>
              </a:rPr>
              <a:t>Pretreatment is ineffective unless standard therapy is administered after the exposure</a:t>
            </a:r>
            <a:r>
              <a:rPr lang="en-US" sz="2800" dirty="0" smtClean="0"/>
              <a:t>.</a:t>
            </a:r>
          </a:p>
          <a:p>
            <a:pPr>
              <a:buNone/>
            </a:pPr>
            <a:endParaRPr lang="en-US" sz="2800" dirty="0" smtClean="0"/>
          </a:p>
          <a:p>
            <a:r>
              <a:rPr lang="en-US" sz="2800" dirty="0" err="1" smtClean="0">
                <a:solidFill>
                  <a:srgbClr val="FFFF00"/>
                </a:solidFill>
              </a:rPr>
              <a:t>Carbamates</a:t>
            </a:r>
            <a:r>
              <a:rPr lang="en-US" sz="2800" dirty="0" smtClean="0">
                <a:solidFill>
                  <a:srgbClr val="FFFF00"/>
                </a:solidFill>
              </a:rPr>
              <a:t> must never be used  after  nerve agent exposure</a:t>
            </a:r>
            <a:endParaRPr lang="en-US" sz="2800" dirty="0" smtClean="0"/>
          </a:p>
        </p:txBody>
      </p:sp>
      <p:sp>
        <p:nvSpPr>
          <p:cNvPr id="5" name="Text Placeholder 4"/>
          <p:cNvSpPr>
            <a:spLocks noGrp="1"/>
          </p:cNvSpPr>
          <p:nvPr>
            <p:ph type="body" sz="half" idx="2"/>
          </p:nvPr>
        </p:nvSpPr>
        <p:spPr>
          <a:xfrm rot="16200000">
            <a:off x="6899116" y="-1530504"/>
            <a:ext cx="714380" cy="3775388"/>
          </a:xfrm>
        </p:spPr>
        <p:txBody>
          <a:bodyPr vert="vert">
            <a:noAutofit/>
          </a:bodyPr>
          <a:lstStyle/>
          <a:p>
            <a:pPr algn="ctr"/>
            <a:r>
              <a:rPr lang="en-US" sz="4000" dirty="0" smtClean="0">
                <a:solidFill>
                  <a:schemeClr val="accent1">
                    <a:lumMod val="60000"/>
                    <a:lumOff val="40000"/>
                  </a:schemeClr>
                </a:solidFill>
                <a:latin typeface="Eras Bold ITC" pitchFamily="34" charset="0"/>
              </a:rPr>
              <a:t>Pretreatment</a:t>
            </a:r>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88640"/>
            <a:ext cx="3682752" cy="490066"/>
          </a:xfrm>
        </p:spPr>
        <p:txBody>
          <a:bodyPr>
            <a:noAutofit/>
          </a:bodyPr>
          <a:lstStyle/>
          <a:p>
            <a:r>
              <a:rPr lang="en-US" sz="4000" dirty="0" smtClean="0">
                <a:solidFill>
                  <a:schemeClr val="accent1">
                    <a:lumMod val="60000"/>
                    <a:lumOff val="40000"/>
                  </a:schemeClr>
                </a:solidFill>
                <a:latin typeface="Eras Bold ITC" pitchFamily="34" charset="0"/>
                <a:ea typeface="+mn-ea"/>
                <a:cs typeface="+mn-cs"/>
              </a:rPr>
              <a:t>Conclusion</a:t>
            </a:r>
            <a:endParaRPr lang="en-US" sz="4000" dirty="0">
              <a:solidFill>
                <a:schemeClr val="accent1">
                  <a:lumMod val="60000"/>
                  <a:lumOff val="40000"/>
                </a:schemeClr>
              </a:solidFill>
              <a:latin typeface="Eras Bold ITC" pitchFamily="34" charset="0"/>
              <a:ea typeface="+mn-ea"/>
              <a:cs typeface="+mn-cs"/>
            </a:endParaRPr>
          </a:p>
        </p:txBody>
      </p:sp>
      <p:sp>
        <p:nvSpPr>
          <p:cNvPr id="3" name="Content Placeholder 2"/>
          <p:cNvSpPr>
            <a:spLocks noGrp="1"/>
          </p:cNvSpPr>
          <p:nvPr>
            <p:ph sz="quarter" idx="1"/>
          </p:nvPr>
        </p:nvSpPr>
        <p:spPr>
          <a:xfrm>
            <a:off x="251520" y="1052736"/>
            <a:ext cx="8892480" cy="4525963"/>
          </a:xfrm>
        </p:spPr>
        <p:txBody>
          <a:bodyPr>
            <a:noAutofit/>
          </a:bodyPr>
          <a:lstStyle/>
          <a:p>
            <a:r>
              <a:rPr lang="en-US" sz="4800" dirty="0" smtClean="0">
                <a:solidFill>
                  <a:srgbClr val="FF0000"/>
                </a:solidFill>
              </a:rPr>
              <a:t>Sodium bicarbonate, Magnesium sulfate </a:t>
            </a:r>
            <a:r>
              <a:rPr lang="en-US" sz="4800" dirty="0" smtClean="0">
                <a:solidFill>
                  <a:schemeClr val="bg1"/>
                </a:solidFill>
              </a:rPr>
              <a:t>and </a:t>
            </a:r>
            <a:r>
              <a:rPr lang="en-US" sz="4800" dirty="0" smtClean="0">
                <a:solidFill>
                  <a:srgbClr val="FF0000"/>
                </a:solidFill>
              </a:rPr>
              <a:t>the antioxidants</a:t>
            </a:r>
            <a:r>
              <a:rPr lang="en-US" sz="4800" dirty="0" smtClean="0">
                <a:solidFill>
                  <a:schemeClr val="bg1"/>
                </a:solidFill>
              </a:rPr>
              <a:t> should be added to the standard treatment of OP poisonings.</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000"/>
          </a:stretch>
        </a:blipFill>
        <a:effectLst/>
      </p:bgPr>
    </p:bg>
    <p:spTree>
      <p:nvGrpSpPr>
        <p:cNvPr id="1" name=""/>
        <p:cNvGrpSpPr/>
        <p:nvPr/>
      </p:nvGrpSpPr>
      <p:grpSpPr>
        <a:xfrm>
          <a:off x="0" y="0"/>
          <a:ext cx="0" cy="0"/>
          <a:chOff x="0" y="0"/>
          <a:chExt cx="0" cy="0"/>
        </a:xfrm>
      </p:grpSpPr>
      <p:sp>
        <p:nvSpPr>
          <p:cNvPr id="6" name="TextBox 5"/>
          <p:cNvSpPr txBox="1"/>
          <p:nvPr/>
        </p:nvSpPr>
        <p:spPr>
          <a:xfrm>
            <a:off x="5436096" y="404664"/>
            <a:ext cx="3707904" cy="369332"/>
          </a:xfrm>
          <a:prstGeom prst="rec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FF0000"/>
                </a:solidFill>
                <a:latin typeface="Cooper Black" pitchFamily="18" charset="0"/>
              </a:rPr>
              <a:t>Thanks’  for your attention</a:t>
            </a:r>
            <a:endParaRPr lang="en-US" dirty="0">
              <a:solidFill>
                <a:srgbClr val="FF0000"/>
              </a:solidFill>
              <a:latin typeface="Cooper Blac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08720"/>
            <a:ext cx="9144000" cy="5693248"/>
          </a:xfrm>
        </p:spPr>
        <p:txBody>
          <a:bodyPr>
            <a:normAutofit/>
          </a:bodyPr>
          <a:lstStyle/>
          <a:p>
            <a:pPr marL="273050" indent="-273050" algn="l" rtl="0"/>
            <a:endParaRPr lang="en-US" dirty="0" smtClean="0"/>
          </a:p>
          <a:p>
            <a:pPr marL="273050" indent="-273050" algn="l" rtl="0"/>
            <a:r>
              <a:rPr lang="en-US" sz="2800" dirty="0" err="1" smtClean="0">
                <a:solidFill>
                  <a:schemeClr val="bg1"/>
                </a:solidFill>
              </a:rPr>
              <a:t>Wurtz</a:t>
            </a:r>
            <a:r>
              <a:rPr lang="en-US" sz="2800" dirty="0" smtClean="0">
                <a:solidFill>
                  <a:schemeClr val="bg1"/>
                </a:solidFill>
              </a:rPr>
              <a:t> in </a:t>
            </a:r>
            <a:r>
              <a:rPr lang="en-US" sz="2800" dirty="0" smtClean="0">
                <a:solidFill>
                  <a:srgbClr val="FFFF00"/>
                </a:solidFill>
              </a:rPr>
              <a:t>1854</a:t>
            </a:r>
            <a:r>
              <a:rPr lang="en-US" sz="2800" dirty="0" smtClean="0">
                <a:solidFill>
                  <a:schemeClr val="bg1"/>
                </a:solidFill>
              </a:rPr>
              <a:t> synthesized the first organophosphate compound, tetraethyl pyrophosphate (TEPP) </a:t>
            </a:r>
          </a:p>
          <a:p>
            <a:pPr marL="273050" indent="-273050" algn="l" rtl="0"/>
            <a:endParaRPr lang="en-US" dirty="0" smtClean="0"/>
          </a:p>
          <a:p>
            <a:pPr marL="273050" indent="-273050" algn="l" rtl="0"/>
            <a:r>
              <a:rPr lang="en-US" dirty="0" smtClean="0">
                <a:solidFill>
                  <a:schemeClr val="bg1"/>
                </a:solidFill>
              </a:rPr>
              <a:t>In </a:t>
            </a:r>
            <a:r>
              <a:rPr lang="en-US" dirty="0" smtClean="0">
                <a:solidFill>
                  <a:srgbClr val="FF0000"/>
                </a:solidFill>
              </a:rPr>
              <a:t>1937</a:t>
            </a:r>
            <a:r>
              <a:rPr lang="en-US" dirty="0" smtClean="0">
                <a:solidFill>
                  <a:schemeClr val="bg1"/>
                </a:solidFill>
              </a:rPr>
              <a:t> Gerhard Schrader developed the general formula for all </a:t>
            </a:r>
            <a:r>
              <a:rPr lang="en-US" dirty="0" err="1" smtClean="0">
                <a:solidFill>
                  <a:schemeClr val="bg1"/>
                </a:solidFill>
              </a:rPr>
              <a:t>organophosphorus</a:t>
            </a:r>
            <a:r>
              <a:rPr lang="en-US" dirty="0" smtClean="0">
                <a:solidFill>
                  <a:schemeClr val="bg1"/>
                </a:solidFill>
              </a:rPr>
              <a:t> compounds and manufactured </a:t>
            </a:r>
            <a:r>
              <a:rPr lang="en-US" dirty="0" smtClean="0">
                <a:solidFill>
                  <a:srgbClr val="FF0000"/>
                </a:solidFill>
              </a:rPr>
              <a:t>GB</a:t>
            </a:r>
            <a:r>
              <a:rPr lang="en-US" dirty="0" smtClean="0">
                <a:solidFill>
                  <a:schemeClr val="bg1"/>
                </a:solidFill>
              </a:rPr>
              <a:t> and </a:t>
            </a:r>
            <a:r>
              <a:rPr lang="en-US" dirty="0" smtClean="0">
                <a:solidFill>
                  <a:srgbClr val="FF0000"/>
                </a:solidFill>
              </a:rPr>
              <a:t>GA</a:t>
            </a:r>
            <a:r>
              <a:rPr lang="en-US" dirty="0" smtClean="0">
                <a:solidFill>
                  <a:schemeClr val="bg1"/>
                </a:solidFill>
              </a:rPr>
              <a:t>.</a:t>
            </a:r>
          </a:p>
          <a:p>
            <a:pPr marL="273050" indent="-273050" algn="l" rtl="0">
              <a:buNone/>
            </a:pPr>
            <a:endParaRPr lang="en-US" dirty="0" smtClean="0"/>
          </a:p>
          <a:p>
            <a:pPr marL="273050" indent="-273050" algn="l" rtl="0"/>
            <a:endParaRPr lang="en-US" dirty="0" smtClean="0"/>
          </a:p>
        </p:txBody>
      </p:sp>
      <p:sp>
        <p:nvSpPr>
          <p:cNvPr id="5" name="Text Placeholder 4"/>
          <p:cNvSpPr>
            <a:spLocks noGrp="1"/>
          </p:cNvSpPr>
          <p:nvPr>
            <p:ph type="body" sz="half" idx="2"/>
          </p:nvPr>
        </p:nvSpPr>
        <p:spPr>
          <a:xfrm rot="16200000">
            <a:off x="6579104" y="-1575056"/>
            <a:ext cx="714380" cy="3864492"/>
          </a:xfrm>
        </p:spPr>
        <p:txBody>
          <a:bodyPr vert="vert">
            <a:noAutofit/>
          </a:bodyPr>
          <a:lstStyle/>
          <a:p>
            <a:pPr algn="ctr"/>
            <a:r>
              <a:rPr lang="en-US" sz="4000" dirty="0" smtClean="0">
                <a:solidFill>
                  <a:schemeClr val="accent1">
                    <a:lumMod val="60000"/>
                    <a:lumOff val="40000"/>
                  </a:schemeClr>
                </a:solidFill>
                <a:latin typeface="Eras Bold ITC" pitchFamily="34" charset="0"/>
              </a:rPr>
              <a:t>History</a:t>
            </a:r>
          </a:p>
          <a:p>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3789040"/>
            <a:ext cx="5851376" cy="2812928"/>
          </a:xfrm>
        </p:spPr>
        <p:txBody>
          <a:bodyPr>
            <a:normAutofit/>
          </a:bodyPr>
          <a:lstStyle/>
          <a:p>
            <a:pPr marL="273050" indent="-273050" algn="l" rtl="0">
              <a:buNone/>
            </a:pPr>
            <a:endParaRPr lang="en-US" dirty="0" smtClean="0"/>
          </a:p>
          <a:p>
            <a:pPr marL="273050" indent="-273050" algn="l" rtl="0"/>
            <a:r>
              <a:rPr lang="en-US" dirty="0" smtClean="0">
                <a:solidFill>
                  <a:schemeClr val="bg1"/>
                </a:solidFill>
              </a:rPr>
              <a:t>In 1995, the Japanese cult </a:t>
            </a:r>
            <a:r>
              <a:rPr lang="en-US" dirty="0" err="1" smtClean="0">
                <a:solidFill>
                  <a:schemeClr val="bg1"/>
                </a:solidFill>
              </a:rPr>
              <a:t>Aum</a:t>
            </a:r>
            <a:r>
              <a:rPr lang="en-US" dirty="0" smtClean="0">
                <a:solidFill>
                  <a:schemeClr val="bg1"/>
                </a:solidFill>
              </a:rPr>
              <a:t> </a:t>
            </a:r>
            <a:r>
              <a:rPr lang="en-US" dirty="0" err="1" smtClean="0">
                <a:solidFill>
                  <a:schemeClr val="bg1"/>
                </a:solidFill>
              </a:rPr>
              <a:t>Shinrikyo</a:t>
            </a:r>
            <a:r>
              <a:rPr lang="en-US" dirty="0" smtClean="0">
                <a:solidFill>
                  <a:schemeClr val="bg1"/>
                </a:solidFill>
              </a:rPr>
              <a:t> used </a:t>
            </a:r>
            <a:r>
              <a:rPr lang="en-US" dirty="0" smtClean="0">
                <a:solidFill>
                  <a:srgbClr val="FF0000"/>
                </a:solidFill>
              </a:rPr>
              <a:t>GB</a:t>
            </a:r>
            <a:r>
              <a:rPr lang="en-US" dirty="0" smtClean="0">
                <a:solidFill>
                  <a:schemeClr val="bg1"/>
                </a:solidFill>
              </a:rPr>
              <a:t> in terrorist attacks in Tokyo resulting in 12 deaths</a:t>
            </a:r>
          </a:p>
        </p:txBody>
      </p:sp>
      <p:sp>
        <p:nvSpPr>
          <p:cNvPr id="5" name="Text Placeholder 4"/>
          <p:cNvSpPr>
            <a:spLocks noGrp="1"/>
          </p:cNvSpPr>
          <p:nvPr>
            <p:ph type="body" sz="half" idx="2"/>
          </p:nvPr>
        </p:nvSpPr>
        <p:spPr>
          <a:xfrm rot="16200000">
            <a:off x="6710548" y="-1719072"/>
            <a:ext cx="714380" cy="4152524"/>
          </a:xfrm>
        </p:spPr>
        <p:txBody>
          <a:bodyPr vert="vert">
            <a:noAutofit/>
          </a:bodyPr>
          <a:lstStyle/>
          <a:p>
            <a:pPr algn="ctr"/>
            <a:r>
              <a:rPr lang="en-US" sz="4000" dirty="0" smtClean="0">
                <a:solidFill>
                  <a:schemeClr val="accent1">
                    <a:lumMod val="60000"/>
                    <a:lumOff val="40000"/>
                  </a:schemeClr>
                </a:solidFill>
                <a:latin typeface="Eras Bold ITC" pitchFamily="34" charset="0"/>
              </a:rPr>
              <a:t>History</a:t>
            </a:r>
          </a:p>
          <a:p>
            <a:endParaRPr lang="fa-IR" sz="1100" dirty="0">
              <a:solidFill>
                <a:schemeClr val="accent1">
                  <a:lumMod val="60000"/>
                  <a:lumOff val="40000"/>
                </a:schemeClr>
              </a:solidFill>
            </a:endParaRPr>
          </a:p>
        </p:txBody>
      </p:sp>
      <p:sp>
        <p:nvSpPr>
          <p:cNvPr id="7" name="TextBox 6"/>
          <p:cNvSpPr txBox="1"/>
          <p:nvPr/>
        </p:nvSpPr>
        <p:spPr>
          <a:xfrm>
            <a:off x="0" y="1052736"/>
            <a:ext cx="5904656" cy="1569660"/>
          </a:xfrm>
          <a:prstGeom prst="rect">
            <a:avLst/>
          </a:prstGeom>
          <a:noFill/>
        </p:spPr>
        <p:txBody>
          <a:bodyPr wrap="square" rtlCol="0">
            <a:spAutoFit/>
          </a:bodyPr>
          <a:lstStyle/>
          <a:p>
            <a:pPr indent="179388"/>
            <a:r>
              <a:rPr lang="en-US" sz="2400" dirty="0" smtClean="0">
                <a:solidFill>
                  <a:schemeClr val="bg1"/>
                </a:solidFill>
              </a:rPr>
              <a:t>The nerve agents GA and GB were </a:t>
            </a:r>
            <a:r>
              <a:rPr lang="en-US" sz="2400" dirty="0" smtClean="0">
                <a:solidFill>
                  <a:srgbClr val="FF0000"/>
                </a:solidFill>
              </a:rPr>
              <a:t>first</a:t>
            </a:r>
            <a:r>
              <a:rPr lang="en-US" sz="2400" dirty="0" smtClean="0"/>
              <a:t> </a:t>
            </a:r>
            <a:r>
              <a:rPr lang="en-US" sz="2400" dirty="0" smtClean="0">
                <a:solidFill>
                  <a:schemeClr val="bg1"/>
                </a:solidFill>
              </a:rPr>
              <a:t>used on the battlefield by</a:t>
            </a:r>
            <a:r>
              <a:rPr lang="en-US" sz="2400" dirty="0" smtClean="0"/>
              <a:t> </a:t>
            </a:r>
            <a:r>
              <a:rPr lang="en-US" sz="2400" dirty="0" smtClean="0">
                <a:solidFill>
                  <a:srgbClr val="FF0000"/>
                </a:solidFill>
              </a:rPr>
              <a:t>Iraq against  Iran</a:t>
            </a:r>
            <a:r>
              <a:rPr lang="en-US" sz="2400" dirty="0" smtClean="0"/>
              <a:t> </a:t>
            </a:r>
            <a:r>
              <a:rPr lang="en-US" sz="2400" dirty="0" smtClean="0">
                <a:solidFill>
                  <a:schemeClr val="bg1"/>
                </a:solidFill>
              </a:rPr>
              <a:t>during the first Persian Gulf war and again against the Kurdish</a:t>
            </a:r>
          </a:p>
        </p:txBody>
      </p:sp>
      <p:pic>
        <p:nvPicPr>
          <p:cNvPr id="9" name="Picture 8" descr="nerve_sarinattack.jpg"/>
          <p:cNvPicPr>
            <a:picLocks noChangeAspect="1"/>
          </p:cNvPicPr>
          <p:nvPr/>
        </p:nvPicPr>
        <p:blipFill>
          <a:blip r:embed="rId3" cstate="print"/>
          <a:stretch>
            <a:fillRect/>
          </a:stretch>
        </p:blipFill>
        <p:spPr>
          <a:xfrm>
            <a:off x="0" y="4005064"/>
            <a:ext cx="3419872" cy="2852936"/>
          </a:xfrm>
          <a:prstGeom prst="rect">
            <a:avLst/>
          </a:prstGeom>
        </p:spPr>
      </p:pic>
      <p:pic>
        <p:nvPicPr>
          <p:cNvPr id="10" name="Picture 9" descr="halabcheh.jpg"/>
          <p:cNvPicPr>
            <a:picLocks noChangeAspect="1"/>
          </p:cNvPicPr>
          <p:nvPr/>
        </p:nvPicPr>
        <p:blipFill>
          <a:blip r:embed="rId4" cstate="print"/>
          <a:stretch>
            <a:fillRect/>
          </a:stretch>
        </p:blipFill>
        <p:spPr>
          <a:xfrm>
            <a:off x="3739363" y="980728"/>
            <a:ext cx="5404637" cy="324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50000" y="100000"/>
                                    </p:animScale>
                                  </p:childTnLst>
                                </p:cTn>
                              </p:par>
                              <p:par>
                                <p:cTn id="7" presetID="35" presetClass="path" presetSubtype="0" accel="50000" decel="50000" fill="hold" grpId="1" nodeType="withEffect">
                                  <p:stCondLst>
                                    <p:cond delay="0"/>
                                  </p:stCondLst>
                                  <p:childTnLst>
                                    <p:animMotion origin="layout" path="M -3.61111E-6 -1.85185E-6 L -0.13385 -1.85185E-6 " pathEditMode="relative" rAng="0" ptsTypes="AA">
                                      <p:cBhvr>
                                        <p:cTn id="8" dur="2000" fill="hold"/>
                                        <p:tgtEl>
                                          <p:spTgt spid="7"/>
                                        </p:tgtEl>
                                        <p:attrNameLst>
                                          <p:attrName>ppt_x</p:attrName>
                                          <p:attrName>ppt_y</p:attrName>
                                        </p:attrNameLst>
                                      </p:cBhvr>
                                      <p:rCtr x="-67" y="0"/>
                                    </p:animMotion>
                                  </p:childTnLst>
                                </p:cTn>
                              </p:par>
                              <p:par>
                                <p:cTn id="9" presetID="1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Right)">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4">
                                            <p:txEl>
                                              <p:pRg st="1" end="1"/>
                                            </p:txEl>
                                          </p:spTgt>
                                        </p:tgtEl>
                                      </p:cBhvr>
                                      <p:by x="50000" y="100000"/>
                                    </p:animScale>
                                  </p:childTnLst>
                                </p:cTn>
                              </p:par>
                              <p:par>
                                <p:cTn id="16" presetID="63" presetClass="path" presetSubtype="0" accel="50000" decel="50000" fill="hold" grpId="1" nodeType="withEffect">
                                  <p:stCondLst>
                                    <p:cond delay="0"/>
                                  </p:stCondLst>
                                  <p:childTnLst>
                                    <p:animMotion origin="layout" path="M 0.06684 -0.00417 L 0.246 -0.00417 " pathEditMode="relative" rAng="0" ptsTypes="AA">
                                      <p:cBhvr>
                                        <p:cTn id="17" dur="2000" fill="hold"/>
                                        <p:tgtEl>
                                          <p:spTgt spid="4">
                                            <p:txEl>
                                              <p:pRg st="1" end="1"/>
                                            </p:txEl>
                                          </p:spTgt>
                                        </p:tgtEl>
                                        <p:attrNameLst>
                                          <p:attrName>ppt_x</p:attrName>
                                          <p:attrName>ppt_y</p:attrName>
                                        </p:attrNameLst>
                                      </p:cBhvr>
                                      <p:rCtr x="90" y="0"/>
                                    </p:animMotion>
                                  </p:childTnLst>
                                </p:cTn>
                              </p:par>
                              <p:par>
                                <p:cTn id="18" presetID="1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41168"/>
            <a:ext cx="9144000" cy="6571132"/>
          </a:xfrm>
        </p:spPr>
        <p:txBody>
          <a:bodyPr>
            <a:normAutofit/>
          </a:bodyPr>
          <a:lstStyle/>
          <a:p>
            <a:pPr algn="l" rtl="0"/>
            <a:r>
              <a:rPr lang="en-US" dirty="0" smtClean="0">
                <a:solidFill>
                  <a:schemeClr val="bg1"/>
                </a:solidFill>
              </a:rPr>
              <a:t>As a result, they tend to remain close to the ground and pose a risk particularly to the people in </a:t>
            </a:r>
            <a:r>
              <a:rPr lang="en-US" dirty="0" smtClean="0">
                <a:solidFill>
                  <a:srgbClr val="FF0000"/>
                </a:solidFill>
              </a:rPr>
              <a:t>low areas and below ground shelters</a:t>
            </a:r>
            <a:r>
              <a:rPr lang="en-US" dirty="0" smtClean="0"/>
              <a:t>. </a:t>
            </a:r>
          </a:p>
          <a:p>
            <a:pPr marL="273050" indent="-273050" algn="l" rtl="0"/>
            <a:endParaRPr lang="en-US" dirty="0" smtClean="0"/>
          </a:p>
        </p:txBody>
      </p:sp>
      <p:sp>
        <p:nvSpPr>
          <p:cNvPr id="5" name="Text Placeholder 4"/>
          <p:cNvSpPr>
            <a:spLocks noGrp="1"/>
          </p:cNvSpPr>
          <p:nvPr>
            <p:ph type="body" sz="half" idx="2"/>
          </p:nvPr>
        </p:nvSpPr>
        <p:spPr>
          <a:xfrm rot="16200000">
            <a:off x="6901418" y="-1033274"/>
            <a:ext cx="714380" cy="2780928"/>
          </a:xfrm>
        </p:spPr>
        <p:txBody>
          <a:bodyPr vert="vert">
            <a:noAutofit/>
          </a:bodyPr>
          <a:lstStyle/>
          <a:p>
            <a:pPr algn="ctr"/>
            <a:r>
              <a:rPr lang="en-US" sz="4000" dirty="0" smtClean="0">
                <a:solidFill>
                  <a:schemeClr val="accent1">
                    <a:lumMod val="60000"/>
                    <a:lumOff val="40000"/>
                  </a:schemeClr>
                </a:solidFill>
                <a:latin typeface="Eras Bold ITC" pitchFamily="34" charset="0"/>
              </a:rPr>
              <a:t>Properties</a:t>
            </a:r>
          </a:p>
          <a:p>
            <a:endParaRPr lang="fa-IR" sz="1100" dirty="0">
              <a:solidFill>
                <a:schemeClr val="accent1">
                  <a:lumMod val="60000"/>
                  <a:lumOff val="40000"/>
                </a:schemeClr>
              </a:solidFill>
            </a:endParaRPr>
          </a:p>
        </p:txBody>
      </p:sp>
      <p:pic>
        <p:nvPicPr>
          <p:cNvPr id="7" name="Picture 1029" descr="GB"/>
          <p:cNvPicPr>
            <a:picLocks noChangeAspect="1" noChangeArrowheads="1"/>
          </p:cNvPicPr>
          <p:nvPr/>
        </p:nvPicPr>
        <p:blipFill>
          <a:blip r:embed="rId3" cstate="print"/>
          <a:srcRect/>
          <a:stretch>
            <a:fillRect/>
          </a:stretch>
        </p:blipFill>
        <p:spPr>
          <a:xfrm>
            <a:off x="6532393" y="1052736"/>
            <a:ext cx="2611607" cy="2204864"/>
          </a:xfrm>
          <a:prstGeom prst="rect">
            <a:avLst/>
          </a:prstGeom>
          <a:noFill/>
          <a:ln/>
        </p:spPr>
      </p:pic>
      <p:sp>
        <p:nvSpPr>
          <p:cNvPr id="8" name="Left Arrow 7"/>
          <p:cNvSpPr/>
          <p:nvPr/>
        </p:nvSpPr>
        <p:spPr>
          <a:xfrm rot="17231997" flipH="1">
            <a:off x="7428135" y="2858827"/>
            <a:ext cx="936104" cy="6395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GB</a:t>
            </a:r>
            <a:endParaRPr lang="en-US" dirty="0">
              <a:solidFill>
                <a:prstClr val="black"/>
              </a:solidFill>
            </a:endParaRPr>
          </a:p>
        </p:txBody>
      </p:sp>
      <p:pic>
        <p:nvPicPr>
          <p:cNvPr id="10" name="Picture 9" descr="gasssss.jpg"/>
          <p:cNvPicPr>
            <a:picLocks noChangeAspect="1"/>
          </p:cNvPicPr>
          <p:nvPr/>
        </p:nvPicPr>
        <p:blipFill>
          <a:blip r:embed="rId4" cstate="print"/>
          <a:stretch>
            <a:fillRect/>
          </a:stretch>
        </p:blipFill>
        <p:spPr>
          <a:xfrm>
            <a:off x="1979712" y="2420888"/>
            <a:ext cx="4320480" cy="2520280"/>
          </a:xfrm>
          <a:prstGeom prst="rect">
            <a:avLst/>
          </a:prstGeom>
        </p:spPr>
      </p:pic>
      <p:sp>
        <p:nvSpPr>
          <p:cNvPr id="9" name="TextBox 8"/>
          <p:cNvSpPr txBox="1"/>
          <p:nvPr/>
        </p:nvSpPr>
        <p:spPr>
          <a:xfrm>
            <a:off x="251520" y="908720"/>
            <a:ext cx="8280920" cy="1231106"/>
          </a:xfrm>
          <a:prstGeom prst="rect">
            <a:avLst/>
          </a:prstGeom>
          <a:noFill/>
        </p:spPr>
        <p:txBody>
          <a:bodyPr wrap="square" rtlCol="0">
            <a:spAutoFit/>
          </a:bodyPr>
          <a:lstStyle/>
          <a:p>
            <a:r>
              <a:rPr lang="en-US" sz="2800" dirty="0" smtClean="0">
                <a:solidFill>
                  <a:schemeClr val="bg1"/>
                </a:solidFill>
              </a:rPr>
              <a:t>All nerve agents are </a:t>
            </a:r>
            <a:r>
              <a:rPr lang="en-US" sz="2800" dirty="0" smtClean="0">
                <a:solidFill>
                  <a:srgbClr val="FF0000"/>
                </a:solidFill>
              </a:rPr>
              <a:t>liquid</a:t>
            </a:r>
            <a:r>
              <a:rPr lang="en-US" sz="2800" dirty="0" smtClean="0">
                <a:solidFill>
                  <a:schemeClr val="bg1"/>
                </a:solidFill>
              </a:rPr>
              <a:t> at standard temperature and pressure</a:t>
            </a:r>
            <a:r>
              <a:rPr lang="en-US" sz="2800" dirty="0" smtClean="0"/>
              <a:t>.</a:t>
            </a:r>
          </a:p>
          <a:p>
            <a:endParaRPr lang="en-US" dirty="0"/>
          </a:p>
        </p:txBody>
      </p:sp>
      <p:sp>
        <p:nvSpPr>
          <p:cNvPr id="11" name="Rectangle 10"/>
          <p:cNvSpPr/>
          <p:nvPr/>
        </p:nvSpPr>
        <p:spPr>
          <a:xfrm>
            <a:off x="0" y="1844824"/>
            <a:ext cx="8820472" cy="1175706"/>
          </a:xfrm>
          <a:prstGeom prst="rect">
            <a:avLst/>
          </a:prstGeom>
        </p:spPr>
        <p:txBody>
          <a:bodyPr wrap="square">
            <a:spAutoFit/>
          </a:bodyPr>
          <a:lstStyle/>
          <a:p>
            <a:pPr marL="342900" lvl="0" indent="-342900">
              <a:spcBef>
                <a:spcPct val="20000"/>
              </a:spcBef>
              <a:buFont typeface="Arial" pitchFamily="34" charset="0"/>
              <a:buChar char="•"/>
            </a:pPr>
            <a:r>
              <a:rPr lang="en-US" sz="3200" dirty="0" smtClean="0">
                <a:solidFill>
                  <a:prstClr val="white"/>
                </a:solidFill>
              </a:rPr>
              <a:t>Nerve agents are </a:t>
            </a:r>
            <a:r>
              <a:rPr lang="en-US" sz="3200" dirty="0" smtClean="0">
                <a:solidFill>
                  <a:srgbClr val="FFFF00"/>
                </a:solidFill>
              </a:rPr>
              <a:t>four to six </a:t>
            </a:r>
            <a:r>
              <a:rPr lang="en-US" sz="3200" dirty="0" smtClean="0">
                <a:solidFill>
                  <a:prstClr val="white"/>
                </a:solidFill>
              </a:rPr>
              <a:t>times denser than air</a:t>
            </a:r>
            <a:r>
              <a:rPr lang="en-US" sz="3200" dirty="0" smtClean="0">
                <a:solidFill>
                  <a:prstClr val="black"/>
                </a:solidFill>
              </a:rPr>
              <a:t>.</a:t>
            </a:r>
          </a:p>
          <a:p>
            <a:pPr marL="342900" lvl="0" indent="-342900">
              <a:spcBef>
                <a:spcPct val="20000"/>
              </a:spcBef>
              <a:buFont typeface="Arial" pitchFamily="34" charset="0"/>
              <a:buChar char="•"/>
            </a:pPr>
            <a:endParaRPr lang="en-US" sz="3200"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1" nodeType="clickEffect">
                                  <p:stCondLst>
                                    <p:cond delay="0"/>
                                  </p:stCondLst>
                                  <p:childTnLst>
                                    <p:animMotion origin="layout" path="M 0.06701 4.68208E-6 L -0.12188 4.68208E-6 " pathEditMode="relative" rAng="0" ptsTypes="AA">
                                      <p:cBhvr>
                                        <p:cTn id="6" dur="2000" fill="hold"/>
                                        <p:tgtEl>
                                          <p:spTgt spid="9"/>
                                        </p:tgtEl>
                                        <p:attrNameLst>
                                          <p:attrName>ppt_x</p:attrName>
                                          <p:attrName>ppt_y</p:attrName>
                                        </p:attrNameLst>
                                      </p:cBhvr>
                                      <p:rCtr x="-94" y="0"/>
                                    </p:animMotion>
                                  </p:childTnLst>
                                </p:cTn>
                              </p:par>
                              <p:par>
                                <p:cTn id="7" presetID="6" presetClass="emph" presetSubtype="0" fill="hold" grpId="0" nodeType="withEffect">
                                  <p:stCondLst>
                                    <p:cond delay="0"/>
                                  </p:stCondLst>
                                  <p:childTnLst>
                                    <p:animScale>
                                      <p:cBhvr>
                                        <p:cTn id="8" dur="2000" fill="hold"/>
                                        <p:tgtEl>
                                          <p:spTgt spid="9"/>
                                        </p:tgtEl>
                                      </p:cBhvr>
                                      <p:by x="75000" y="75000"/>
                                    </p:animScale>
                                  </p:childTnLst>
                                </p:cTn>
                              </p:par>
                              <p:par>
                                <p:cTn id="9" presetID="3"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8" presetClass="exit" presetSubtype="16" fill="hold" grpId="1" nodeType="withEffect">
                                  <p:stCondLst>
                                    <p:cond delay="0"/>
                                  </p:stCondLst>
                                  <p:childTnLst>
                                    <p:animEffect transition="out" filter="diamond(in)">
                                      <p:cBhvr>
                                        <p:cTn id="22" dur="2000"/>
                                        <p:tgtEl>
                                          <p:spTgt spid="8"/>
                                        </p:tgtEl>
                                      </p:cBhvr>
                                    </p:animEffect>
                                    <p:set>
                                      <p:cBhvr>
                                        <p:cTn id="23" dur="1" fill="hold">
                                          <p:stCondLst>
                                            <p:cond delay="1999"/>
                                          </p:stCondLst>
                                        </p:cTn>
                                        <p:tgtEl>
                                          <p:spTgt spid="8"/>
                                        </p:tgtEl>
                                        <p:attrNameLst>
                                          <p:attrName>style.visibility</p:attrName>
                                        </p:attrNameLst>
                                      </p:cBhvr>
                                      <p:to>
                                        <p:strVal val="hidden"/>
                                      </p:to>
                                    </p:set>
                                  </p:childTnLst>
                                </p:cTn>
                              </p:par>
                              <p:par>
                                <p:cTn id="24" presetID="8" presetClass="exit" presetSubtype="16" fill="hold" nodeType="withEffect">
                                  <p:stCondLst>
                                    <p:cond delay="0"/>
                                  </p:stCondLst>
                                  <p:childTnLst>
                                    <p:animEffect transition="out" filter="diamond(in)">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par>
                                <p:cTn id="27" presetID="3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800" decel="100000"/>
                                        <p:tgtEl>
                                          <p:spTgt spid="10"/>
                                        </p:tgtEl>
                                      </p:cBhvr>
                                    </p:animEffect>
                                    <p:anim calcmode="lin" valueType="num">
                                      <p:cBhvr>
                                        <p:cTn id="30" dur="800" decel="100000" fill="hold"/>
                                        <p:tgtEl>
                                          <p:spTgt spid="10"/>
                                        </p:tgtEl>
                                        <p:attrNameLst>
                                          <p:attrName>style.rotation</p:attrName>
                                        </p:attrNameLst>
                                      </p:cBhvr>
                                      <p:tavLst>
                                        <p:tav tm="0">
                                          <p:val>
                                            <p:fltVal val="-90"/>
                                          </p:val>
                                        </p:tav>
                                        <p:tav tm="100000">
                                          <p:val>
                                            <p:fltVal val="0"/>
                                          </p:val>
                                        </p:tav>
                                      </p:tavLst>
                                    </p:anim>
                                    <p:anim calcmode="lin" valueType="num">
                                      <p:cBhvr>
                                        <p:cTn id="31" dur="800" decel="100000" fill="hold"/>
                                        <p:tgtEl>
                                          <p:spTgt spid="10"/>
                                        </p:tgtEl>
                                        <p:attrNameLst>
                                          <p:attrName>ppt_x</p:attrName>
                                        </p:attrNameLst>
                                      </p:cBhvr>
                                      <p:tavLst>
                                        <p:tav tm="0">
                                          <p:val>
                                            <p:strVal val="#ppt_x+0.4"/>
                                          </p:val>
                                        </p:tav>
                                        <p:tav tm="100000">
                                          <p:val>
                                            <p:strVal val="#ppt_x-0.05"/>
                                          </p:val>
                                        </p:tav>
                                      </p:tavLst>
                                    </p:anim>
                                    <p:anim calcmode="lin" valueType="num">
                                      <p:cBhvr>
                                        <p:cTn id="32" dur="800" decel="100000" fill="hold"/>
                                        <p:tgtEl>
                                          <p:spTgt spid="10"/>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edge">
                                      <p:cBhvr>
                                        <p:cTn id="3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8" grpId="1" animBg="1"/>
      <p:bldP spid="9" grpId="0"/>
      <p:bldP spid="9"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24744"/>
            <a:ext cx="8820472" cy="5301208"/>
          </a:xfrm>
        </p:spPr>
        <p:txBody>
          <a:bodyPr>
            <a:normAutofit fontScale="92500" lnSpcReduction="10000"/>
          </a:bodyPr>
          <a:lstStyle/>
          <a:p>
            <a:pPr algn="l" rtl="0"/>
            <a:r>
              <a:rPr lang="en-US" dirty="0" smtClean="0">
                <a:solidFill>
                  <a:schemeClr val="bg1"/>
                </a:solidFill>
              </a:rPr>
              <a:t>They disperse within several hours and are described as </a:t>
            </a:r>
            <a:r>
              <a:rPr lang="en-US" dirty="0" smtClean="0">
                <a:solidFill>
                  <a:srgbClr val="FF0000"/>
                </a:solidFill>
              </a:rPr>
              <a:t>non-persistent agents</a:t>
            </a:r>
            <a:endParaRPr lang="en-US" dirty="0" smtClean="0"/>
          </a:p>
          <a:p>
            <a:pPr algn="l" rtl="0">
              <a:buNone/>
            </a:pPr>
            <a:endParaRPr lang="en-US" dirty="0" smtClean="0"/>
          </a:p>
          <a:p>
            <a:pPr algn="l" rtl="0"/>
            <a:r>
              <a:rPr lang="en-US" dirty="0" smtClean="0">
                <a:solidFill>
                  <a:schemeClr val="bg1"/>
                </a:solidFill>
              </a:rPr>
              <a:t>The vapor pressure of the three G-agents (GA, GB and GD) makes them significant </a:t>
            </a:r>
            <a:r>
              <a:rPr lang="en-US" dirty="0" smtClean="0">
                <a:solidFill>
                  <a:srgbClr val="FF0000"/>
                </a:solidFill>
              </a:rPr>
              <a:t>inhalation hazards</a:t>
            </a:r>
            <a:r>
              <a:rPr lang="en-US" dirty="0" smtClean="0"/>
              <a:t>, </a:t>
            </a:r>
            <a:r>
              <a:rPr lang="en-US" dirty="0" smtClean="0">
                <a:solidFill>
                  <a:schemeClr val="bg1"/>
                </a:solidFill>
              </a:rPr>
              <a:t>especially </a:t>
            </a:r>
            <a:r>
              <a:rPr lang="en-US" u="sng" dirty="0" smtClean="0">
                <a:solidFill>
                  <a:schemeClr val="bg1"/>
                </a:solidFill>
              </a:rPr>
              <a:t>at warmer temperatures</a:t>
            </a:r>
            <a:r>
              <a:rPr lang="en-US" dirty="0" smtClean="0">
                <a:solidFill>
                  <a:schemeClr val="bg1"/>
                </a:solidFill>
              </a:rPr>
              <a:t> or when droplets are created by </a:t>
            </a:r>
            <a:r>
              <a:rPr lang="en-US" u="sng" dirty="0" smtClean="0">
                <a:solidFill>
                  <a:schemeClr val="bg1"/>
                </a:solidFill>
              </a:rPr>
              <a:t>explosion or spray</a:t>
            </a:r>
            <a:r>
              <a:rPr lang="en-US" dirty="0" smtClean="0">
                <a:solidFill>
                  <a:schemeClr val="bg1"/>
                </a:solidFill>
              </a:rPr>
              <a:t>. </a:t>
            </a:r>
          </a:p>
          <a:p>
            <a:pPr algn="l" rtl="0">
              <a:buNone/>
            </a:pPr>
            <a:endParaRPr lang="en-US" dirty="0" smtClean="0"/>
          </a:p>
          <a:p>
            <a:pPr algn="l" rtl="0"/>
            <a:r>
              <a:rPr lang="en-US" dirty="0" smtClean="0">
                <a:solidFill>
                  <a:schemeClr val="bg1"/>
                </a:solidFill>
              </a:rPr>
              <a:t>The G agents also represent a</a:t>
            </a:r>
            <a:r>
              <a:rPr lang="en-US" dirty="0" smtClean="0"/>
              <a:t> </a:t>
            </a:r>
            <a:r>
              <a:rPr lang="en-US" dirty="0" smtClean="0">
                <a:solidFill>
                  <a:srgbClr val="FF0000"/>
                </a:solidFill>
              </a:rPr>
              <a:t>skin contact hazard</a:t>
            </a:r>
            <a:r>
              <a:rPr lang="en-US" dirty="0" smtClean="0"/>
              <a:t>, </a:t>
            </a:r>
            <a:r>
              <a:rPr lang="en-US" dirty="0" smtClean="0">
                <a:solidFill>
                  <a:schemeClr val="bg1"/>
                </a:solidFill>
              </a:rPr>
              <a:t>particularly when </a:t>
            </a:r>
            <a:r>
              <a:rPr lang="en-US" u="sng" dirty="0" smtClean="0">
                <a:solidFill>
                  <a:schemeClr val="bg1"/>
                </a:solidFill>
              </a:rPr>
              <a:t>evaporation is minimized </a:t>
            </a:r>
            <a:r>
              <a:rPr lang="en-US" dirty="0" smtClean="0">
                <a:solidFill>
                  <a:schemeClr val="bg1"/>
                </a:solidFill>
              </a:rPr>
              <a:t>and contact is </a:t>
            </a:r>
            <a:r>
              <a:rPr lang="en-US" u="sng" dirty="0" smtClean="0">
                <a:solidFill>
                  <a:schemeClr val="bg1"/>
                </a:solidFill>
              </a:rPr>
              <a:t>prolonged</a:t>
            </a:r>
            <a:r>
              <a:rPr lang="en-US" dirty="0" smtClean="0">
                <a:solidFill>
                  <a:schemeClr val="bg1"/>
                </a:solidFill>
              </a:rPr>
              <a:t> by contamination of </a:t>
            </a:r>
            <a:r>
              <a:rPr lang="en-US" u="sng" dirty="0" smtClean="0">
                <a:solidFill>
                  <a:schemeClr val="bg1"/>
                </a:solidFill>
              </a:rPr>
              <a:t>clothing</a:t>
            </a:r>
          </a:p>
          <a:p>
            <a:pPr marL="273050" indent="-273050" algn="l" rtl="0"/>
            <a:endParaRPr lang="en-US" dirty="0" smtClean="0"/>
          </a:p>
        </p:txBody>
      </p:sp>
      <p:sp>
        <p:nvSpPr>
          <p:cNvPr id="5" name="Text Placeholder 4"/>
          <p:cNvSpPr>
            <a:spLocks noGrp="1"/>
          </p:cNvSpPr>
          <p:nvPr>
            <p:ph type="body" sz="half" idx="2"/>
          </p:nvPr>
        </p:nvSpPr>
        <p:spPr>
          <a:xfrm rot="16200000">
            <a:off x="6483062" y="-1551022"/>
            <a:ext cx="714380" cy="3816424"/>
          </a:xfrm>
        </p:spPr>
        <p:txBody>
          <a:bodyPr vert="vert">
            <a:noAutofit/>
          </a:bodyPr>
          <a:lstStyle/>
          <a:p>
            <a:pPr algn="ctr"/>
            <a:r>
              <a:rPr lang="en-US" sz="4000" dirty="0" smtClean="0">
                <a:solidFill>
                  <a:schemeClr val="accent1">
                    <a:lumMod val="60000"/>
                    <a:lumOff val="40000"/>
                  </a:schemeClr>
                </a:solidFill>
                <a:latin typeface="Eras Bold ITC" pitchFamily="34" charset="0"/>
              </a:rPr>
              <a:t>Properties</a:t>
            </a:r>
          </a:p>
          <a:p>
            <a:endParaRPr lang="fa-IR" sz="11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52736"/>
            <a:ext cx="6012160" cy="5544616"/>
          </a:xfrm>
        </p:spPr>
        <p:txBody>
          <a:bodyPr>
            <a:normAutofit/>
          </a:bodyPr>
          <a:lstStyle/>
          <a:p>
            <a:pPr algn="l" rtl="0"/>
            <a:r>
              <a:rPr lang="en-US" dirty="0" smtClean="0">
                <a:solidFill>
                  <a:srgbClr val="FF0000"/>
                </a:solidFill>
              </a:rPr>
              <a:t>VX</a:t>
            </a:r>
            <a:r>
              <a:rPr lang="en-US" dirty="0" smtClean="0"/>
              <a:t> </a:t>
            </a:r>
            <a:r>
              <a:rPr lang="en-US" dirty="0" smtClean="0">
                <a:solidFill>
                  <a:schemeClr val="bg1"/>
                </a:solidFill>
              </a:rPr>
              <a:t>spreads slowly and remains in the place for </a:t>
            </a:r>
            <a:r>
              <a:rPr lang="en-US" dirty="0" smtClean="0">
                <a:solidFill>
                  <a:srgbClr val="FF0000"/>
                </a:solidFill>
              </a:rPr>
              <a:t>weeks </a:t>
            </a:r>
            <a:r>
              <a:rPr lang="en-US" dirty="0" smtClean="0">
                <a:solidFill>
                  <a:schemeClr val="bg1"/>
                </a:solidFill>
              </a:rPr>
              <a:t>or longer after exposure and thus called a persistent nerve agent.</a:t>
            </a:r>
          </a:p>
          <a:p>
            <a:pPr marL="273050" indent="-273050" algn="l" rtl="0"/>
            <a:r>
              <a:rPr lang="en-US" dirty="0" smtClean="0">
                <a:solidFill>
                  <a:schemeClr val="bg1"/>
                </a:solidFill>
              </a:rPr>
              <a:t>VX does </a:t>
            </a:r>
            <a:r>
              <a:rPr lang="en-US" b="1" dirty="0" smtClean="0">
                <a:solidFill>
                  <a:srgbClr val="FF0000"/>
                </a:solidFill>
              </a:rPr>
              <a:t>not</a:t>
            </a:r>
            <a:r>
              <a:rPr lang="en-US" dirty="0" smtClean="0">
                <a:solidFill>
                  <a:schemeClr val="bg1"/>
                </a:solidFill>
              </a:rPr>
              <a:t> pose a</a:t>
            </a:r>
            <a:r>
              <a:rPr lang="en-US" dirty="0" smtClean="0"/>
              <a:t> </a:t>
            </a:r>
            <a:r>
              <a:rPr lang="en-US" u="sng" dirty="0" smtClean="0">
                <a:solidFill>
                  <a:srgbClr val="FF0000"/>
                </a:solidFill>
              </a:rPr>
              <a:t>major inhalation </a:t>
            </a:r>
            <a:r>
              <a:rPr lang="en-US" dirty="0" smtClean="0">
                <a:solidFill>
                  <a:schemeClr val="bg1"/>
                </a:solidFill>
              </a:rPr>
              <a:t>hazard under usual circumstances, but it is well</a:t>
            </a:r>
            <a:r>
              <a:rPr lang="en-US" dirty="0" smtClean="0"/>
              <a:t> </a:t>
            </a:r>
            <a:r>
              <a:rPr lang="en-US" u="sng" dirty="0" smtClean="0">
                <a:solidFill>
                  <a:srgbClr val="00B0F0"/>
                </a:solidFill>
              </a:rPr>
              <a:t>absorbed through the skin</a:t>
            </a:r>
          </a:p>
        </p:txBody>
      </p:sp>
      <p:sp>
        <p:nvSpPr>
          <p:cNvPr id="5" name="Text Placeholder 4"/>
          <p:cNvSpPr>
            <a:spLocks noGrp="1"/>
          </p:cNvSpPr>
          <p:nvPr>
            <p:ph type="body" sz="half" idx="2"/>
          </p:nvPr>
        </p:nvSpPr>
        <p:spPr>
          <a:xfrm rot="16200000">
            <a:off x="6926572" y="-1503048"/>
            <a:ext cx="714380" cy="3720476"/>
          </a:xfrm>
        </p:spPr>
        <p:txBody>
          <a:bodyPr vert="vert">
            <a:noAutofit/>
          </a:bodyPr>
          <a:lstStyle/>
          <a:p>
            <a:pPr algn="ctr"/>
            <a:r>
              <a:rPr lang="en-US" sz="4000" dirty="0" smtClean="0">
                <a:solidFill>
                  <a:schemeClr val="accent1">
                    <a:lumMod val="60000"/>
                    <a:lumOff val="40000"/>
                  </a:schemeClr>
                </a:solidFill>
                <a:latin typeface="Eras Bold ITC" pitchFamily="34" charset="0"/>
              </a:rPr>
              <a:t>Properties</a:t>
            </a:r>
          </a:p>
          <a:p>
            <a:endParaRPr lang="fa-IR" sz="1100" dirty="0">
              <a:solidFill>
                <a:schemeClr val="accent1">
                  <a:lumMod val="60000"/>
                  <a:lumOff val="40000"/>
                </a:schemeClr>
              </a:solidFill>
            </a:endParaRPr>
          </a:p>
        </p:txBody>
      </p:sp>
      <p:pic>
        <p:nvPicPr>
          <p:cNvPr id="6" name="Picture 5" descr="VX"/>
          <p:cNvPicPr>
            <a:picLocks noChangeAspect="1" noChangeArrowheads="1"/>
          </p:cNvPicPr>
          <p:nvPr/>
        </p:nvPicPr>
        <p:blipFill>
          <a:blip r:embed="rId3" cstate="print"/>
          <a:srcRect/>
          <a:stretch>
            <a:fillRect/>
          </a:stretch>
        </p:blipFill>
        <p:spPr>
          <a:xfrm>
            <a:off x="5906531" y="1916832"/>
            <a:ext cx="3237469" cy="3068960"/>
          </a:xfrm>
          <a:prstGeom prst="rect">
            <a:avLst/>
          </a:prstGeom>
          <a:noFill/>
          <a:ln/>
        </p:spPr>
      </p:pic>
      <p:sp>
        <p:nvSpPr>
          <p:cNvPr id="7" name="Right Arrow 6"/>
          <p:cNvSpPr/>
          <p:nvPr/>
        </p:nvSpPr>
        <p:spPr>
          <a:xfrm rot="19064616">
            <a:off x="5508104" y="5157192"/>
            <a:ext cx="164307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cap="small" dirty="0">
                <a:solidFill>
                  <a:prstClr val="black"/>
                </a:solidFill>
              </a:rPr>
              <a:t>VX</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1091</TotalTime>
  <Words>3151</Words>
  <Application>Microsoft Office PowerPoint</Application>
  <PresentationFormat>On-screen Show (4:3)</PresentationFormat>
  <Paragraphs>326</Paragraphs>
  <Slides>47</Slides>
  <Notes>40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1" baseType="lpstr">
      <vt:lpstr>Office Theme</vt:lpstr>
      <vt:lpstr>Flow</vt:lpstr>
      <vt:lpstr>1_Office Theme</vt:lpstr>
      <vt:lpstr>Image</vt:lpstr>
      <vt:lpstr>Slide 1</vt:lpstr>
      <vt:lpstr>Management of Acute Organophosphorous Nerve Agents Poisoning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Central nervous system effects  irritability,  nervousness,  ataxia  fatigue  generalized weakness  depression of respiratory and circulatory centers with dyspnea, cyanosis, hypoventilation and hypotension  impairment of memory  confusion   convulsions  coma  and respiratory depression</vt:lpstr>
      <vt:lpstr>Slide 16</vt:lpstr>
      <vt:lpstr>Slide 17</vt:lpstr>
      <vt:lpstr>Slide 18</vt:lpstr>
      <vt:lpstr>Directions for Using  Auto-Injectors Mark I   kit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Conclusion</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moshiri</cp:lastModifiedBy>
  <cp:revision>106</cp:revision>
  <dcterms:created xsi:type="dcterms:W3CDTF">2011-02-13T05:01:20Z</dcterms:created>
  <dcterms:modified xsi:type="dcterms:W3CDTF">2011-05-15T14:58:23Z</dcterms:modified>
</cp:coreProperties>
</file>